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7" r:id="rId9"/>
    <p:sldId id="268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96599-7076-4838-AE50-D495092F5093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7D5E-E004-487E-9052-7A1C8F0BB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1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65A05-26AB-4153-AB08-C914515DE15B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BDA2-2303-452D-83F8-5F02836A0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6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949E-D7FF-47E3-8E7A-A093A99049BD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35DA-D261-4BC8-991D-ACFA4DD70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3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3AF8-D930-4F24-AAA4-670763A67487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AEE2-A7BE-44A1-959A-F240E53A7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4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87DC-ED94-4948-905D-CE1018B4FF74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7608-4046-4015-B9B8-445430C4D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3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1C4E3-B17A-4221-9B1B-8FDD1185C412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CC9B-6312-4ABD-998E-391698EA0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7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5AA6-8186-42FC-9DEF-CBA926199423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5998-F535-4B38-8B23-0F78E6DC0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9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BE1A-786D-4308-83F0-001D41A29EBB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A83F1-9A3A-4A55-BC94-5EEBAF7A5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1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2D620-2042-421E-8ECA-9C5D8CBBCAE4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CAC1-66AE-46F6-B769-AFF14856F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4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C7B34-BD83-48D9-8FB5-F624221EF3A1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A75AC-61ED-401A-9EDF-3F46CA486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8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FB96-BEC6-4B93-A7A2-E7D103F0361C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054D-44F7-4A8F-BEB9-DEE4B1970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0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8401A2-8A95-4726-8B09-12E1BEAAB7F4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B91E08-0434-40A8-BD93-B3C9C6958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1" r:id="rId2"/>
    <p:sldLayoutId id="2147483850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51" r:id="rId9"/>
    <p:sldLayoutId id="2147483847" r:id="rId10"/>
    <p:sldLayoutId id="214748384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4464496" cy="1793167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Геометрия в античной Греции.</a:t>
            </a:r>
            <a:endParaRPr lang="ru-RU" dirty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63913"/>
            <a:ext cx="338455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08050"/>
            <a:ext cx="34290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288" y="300038"/>
            <a:ext cx="5184775" cy="6153150"/>
          </a:xfrm>
        </p:spPr>
        <p:txBody>
          <a:bodyPr rtlCol="0">
            <a:normAutofit fontScale="70000" lnSpcReduction="20000"/>
          </a:bodyPr>
          <a:lstStyle/>
          <a:p>
            <a:pPr marL="420624" indent="-384048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Представителем новой формы рационального мышления в математике, основателем ионийской школы считается Фалес Милетский (640 - 548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г.г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до н.э.). Во время путешествий он посетил Египет, где и познакомился с астрономией и геометрией.</a:t>
            </a:r>
          </a:p>
          <a:p>
            <a:pPr marL="420624" indent="-384048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20624" indent="-384048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Легенда рассказывает о том, что Фалес привел в изумление египетского царя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Амазиса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измерив высоту одной из пирамид по величине отбрасываемой ею тени. </a:t>
            </a:r>
          </a:p>
          <a:p>
            <a:pPr marL="420624" indent="-384048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20624" indent="-384048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геометрии ему приписывают ряд утверждений. Вот первое из них: «Диаметр делит окружность (круг) пополам». </a:t>
            </a:r>
            <a:r>
              <a:rPr lang="ru-RU" b="1" dirty="0" smtClean="0"/>
              <a:t>Доказательством </a:t>
            </a:r>
            <a:r>
              <a:rPr lang="ru-RU" b="1" dirty="0"/>
              <a:t>служил рисунок - круг, разделенный на равные секторы. Он обосновал также и другие: "Углы при основании равнобедренного треугольника равны", второй признак равенства треугольников. Фалес мыслил углы не как величины, а как фигуры, имеющие некоторую </a:t>
            </a:r>
            <a:r>
              <a:rPr lang="ru-RU" b="1" dirty="0" smtClean="0"/>
              <a:t>форму.</a:t>
            </a:r>
          </a:p>
          <a:p>
            <a:pPr marL="420624" indent="-384048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endParaRPr lang="ru-RU" b="1" dirty="0" smtClean="0"/>
          </a:p>
          <a:p>
            <a:pPr marL="420624" indent="-384048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этой школе был введен процесс обоснования как необходимый компонент математической деятельности, что являлось отличительной чертой их математики. Свое существование школа прекратила после падения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Милета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завоеванного персами в 494 году до н. э. 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33375"/>
            <a:ext cx="2262188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227388"/>
            <a:ext cx="2078038" cy="30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quarter" idx="13"/>
          </p:nvPr>
        </p:nvSpPr>
        <p:spPr>
          <a:xfrm>
            <a:off x="4643438" y="404813"/>
            <a:ext cx="4054475" cy="4929187"/>
          </a:xfrm>
        </p:spPr>
        <p:txBody>
          <a:bodyPr/>
          <a:lstStyle/>
          <a:p>
            <a:pPr marL="36512" indent="0" algn="just" eaLnBrk="1" hangingPunct="1">
              <a:spcAft>
                <a:spcPct val="0"/>
              </a:spcAft>
              <a:buFont typeface="Georgia" pitchFamily="18" charset="0"/>
              <a:buNone/>
              <a:defRPr/>
            </a:pPr>
            <a:r>
              <a:rPr lang="ru-RU" sz="2000" dirty="0" smtClean="0"/>
              <a:t> </a:t>
            </a:r>
            <a:r>
              <a:rPr lang="ru-RU" sz="1600" b="1" dirty="0" smtClean="0"/>
              <a:t>Дальнейшее развитие математики происходило в другой древнегреческой школе, основателем которой был легендарный Пифагор (564-473 </a:t>
            </a:r>
            <a:r>
              <a:rPr lang="ru-RU" sz="1600" b="1" dirty="0" err="1" smtClean="0"/>
              <a:t>г.г</a:t>
            </a:r>
            <a:r>
              <a:rPr lang="ru-RU" sz="1600" b="1" dirty="0" smtClean="0"/>
              <a:t>. до н. э.).</a:t>
            </a:r>
          </a:p>
          <a:p>
            <a:pPr marL="36512" indent="0" algn="just" eaLnBrk="1" hangingPunct="1">
              <a:spcAft>
                <a:spcPct val="0"/>
              </a:spcAft>
              <a:buFont typeface="Georgia" pitchFamily="18" charset="0"/>
              <a:buNone/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был, по преданиям, уроженцем острова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Самос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Он учился у Фалеса и Анаксимандра. По совету первого Пифагор отправился для усовершенствования своих знаний в Египет, где прожил около 22 лет и познакомился с теми математическими сведениями, которые хранились жрецами со времен глубокой древности. Возвратившись в Грецию, он основал в Кротоне (южная Италия) научную школу, больше походившую на политическую партию и религиозное братство. Философия пифагорейцев стремилась обосновать вечный и неизменный мировой порядок, а вместе с ним и власть аристократии. </a:t>
            </a:r>
          </a:p>
          <a:p>
            <a:pPr marL="419100" indent="-382588" algn="just" eaLnBrk="1" hangingPunct="1">
              <a:spcAft>
                <a:spcPct val="0"/>
              </a:spcAft>
              <a:buFont typeface="Wingdings 2" pitchFamily="18" charset="2"/>
              <a:buChar char=""/>
              <a:defRPr/>
            </a:pPr>
            <a:endParaRPr lang="ru-RU" sz="2000" dirty="0" smtClean="0"/>
          </a:p>
          <a:p>
            <a:pPr marL="419100" indent="-382588" eaLnBrk="1" hangingPunct="1">
              <a:spcAft>
                <a:spcPct val="0"/>
              </a:spcAft>
              <a:buFont typeface="Wingdings 2" pitchFamily="18" charset="2"/>
              <a:buChar char=""/>
              <a:defRPr/>
            </a:pPr>
            <a:endParaRPr lang="ru-RU" sz="2000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7909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750" y="333375"/>
            <a:ext cx="8229600" cy="2303463"/>
          </a:xfrm>
        </p:spPr>
        <p:txBody>
          <a:bodyPr rtlCol="0"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Пифагор и его ученики считали, что с помощью чисел можно выразить все закономерности мира, они являлись основой всех вещей и явлений природы. Пифагорейцы изображали числа в виде точек, группируемых в геометрические фигуры, и называли их фигурными. Так, среди них они выделяли плоские и телесные. Точка, изображавшая единицу была неделимой и имела вокруг себя "поле". Поэтому каждое число можно было задать не только при помощи точек, но и квадратных полей.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36838"/>
            <a:ext cx="44672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sz="quarter" idx="13"/>
          </p:nvPr>
        </p:nvSpPr>
        <p:spPr>
          <a:xfrm>
            <a:off x="684213" y="1125538"/>
            <a:ext cx="7467600" cy="4525962"/>
          </a:xfrm>
        </p:spPr>
        <p:txBody>
          <a:bodyPr rtlCol="0">
            <a:normAutofit/>
          </a:bodyPr>
          <a:lstStyle/>
          <a:p>
            <a:pPr marL="36512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  Работу подготовили </a:t>
            </a:r>
            <a:r>
              <a:rPr lang="ru-RU" sz="4400" b="1" i="1" dirty="0" err="1" smtClean="0">
                <a:solidFill>
                  <a:schemeClr val="bg2">
                    <a:lumMod val="50000"/>
                  </a:schemeClr>
                </a:solidFill>
              </a:rPr>
              <a:t>Нурмухаметова</a:t>
            </a:r>
            <a:r>
              <a:rPr lang="ru-RU" sz="4400" b="1" i="1" dirty="0" smtClean="0">
                <a:solidFill>
                  <a:schemeClr val="bg2">
                    <a:lumMod val="50000"/>
                  </a:schemeClr>
                </a:solidFill>
              </a:rPr>
              <a:t> Ирина и </a:t>
            </a:r>
            <a:r>
              <a:rPr lang="ru-RU" sz="4400" b="1" i="1" dirty="0" err="1" smtClean="0">
                <a:solidFill>
                  <a:schemeClr val="bg2">
                    <a:lumMod val="50000"/>
                  </a:schemeClr>
                </a:solidFill>
              </a:rPr>
              <a:t>Звонарёва</a:t>
            </a:r>
            <a:r>
              <a:rPr lang="ru-RU" sz="4400" b="1" i="1" dirty="0" smtClean="0">
                <a:solidFill>
                  <a:schemeClr val="bg2">
                    <a:lumMod val="50000"/>
                  </a:schemeClr>
                </a:solidFill>
              </a:rPr>
              <a:t> Екатерина, ученицы 8а класса СШ№22 </a:t>
            </a:r>
            <a:r>
              <a:rPr lang="ru-RU" sz="4400" b="1" i="1" dirty="0" err="1" smtClean="0">
                <a:solidFill>
                  <a:schemeClr val="bg2">
                    <a:lumMod val="50000"/>
                  </a:schemeClr>
                </a:solidFill>
              </a:rPr>
              <a:t>г.Костаная</a:t>
            </a:r>
            <a:endParaRPr lang="ru-RU" sz="4400" b="1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040560" cy="1143000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Введение</a:t>
            </a:r>
            <a:br>
              <a:rPr lang="ru-RU" dirty="0"/>
            </a:b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sz="quarter" idx="13"/>
          </p:nvPr>
        </p:nvSpPr>
        <p:spPr>
          <a:xfrm>
            <a:off x="323850" y="1196975"/>
            <a:ext cx="5327650" cy="3475038"/>
          </a:xfrm>
        </p:spPr>
        <p:txBody>
          <a:bodyPr/>
          <a:lstStyle/>
          <a:p>
            <a:pPr marL="419100" indent="-382588" eaLnBrk="1" hangingPunct="1">
              <a:spcAft>
                <a:spcPct val="0"/>
              </a:spcAft>
              <a:buFont typeface="Wingdings 2" pitchFamily="18" charset="2"/>
              <a:buChar char=""/>
            </a:pPr>
            <a:r>
              <a:rPr lang="ru-RU" smtClean="0"/>
              <a:t> Древнеегипетскую и вавилонскую культуру в области математики продолжали греки. Они не только усвоили весь опыт их геометрии, но и пошли гораздо дальше. Ученые древней Греции сумели привести в систему накопленные геометрические знания и, таким образом, заложить начала геометрии как дедуктивной науки.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3394075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8313" y="333375"/>
            <a:ext cx="7138987" cy="3311525"/>
          </a:xfrm>
        </p:spPr>
        <p:txBody>
          <a:bodyPr rtlCol="0">
            <a:normAutofit fontScale="77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r>
              <a:rPr lang="ru-RU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Греческие купцы познакомились с восточной математикой, прокладывая торговые пути. Но люди Востока почти не занимались теорией, и греки быстро это обнаружили. Они задавались вопросами: почему в равнобедренном треугольнике два угла при основании равны; почему площадь треугольника равна половине площади прямоугольника при одинаковых основаниях и высотах? 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538"/>
            <a:ext cx="43815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40375" y="558800"/>
            <a:ext cx="3389313" cy="597693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 сожалению, не сохранилось первоисточников, описывающих ранний период развития греческой математики. Только благодаря восстановленным текстам четвертого столетия до нашей эры и трудам арабских ученых, которые были богаты переводами сочинений авторов античной Греции, мы располагаем изданиями Евклида, Архимеда, </a:t>
            </a:r>
            <a:r>
              <a:rPr lang="ru-RU" sz="1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Аполлония</a:t>
            </a: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других великий людей. Но в этих произведениях уже представлена вполне развитая математическая наука. </a:t>
            </a:r>
          </a:p>
          <a:p>
            <a:pPr eaLnBrk="1" hangingPunct="1">
              <a:defRPr/>
            </a:pPr>
            <a:endParaRPr lang="ru-RU" sz="1800" b="1" i="1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4513"/>
            <a:ext cx="5213350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sz="quarter" idx="13"/>
          </p:nvPr>
        </p:nvSpPr>
        <p:spPr>
          <a:xfrm>
            <a:off x="468313" y="260350"/>
            <a:ext cx="8229600" cy="1512888"/>
          </a:xfrm>
        </p:spPr>
        <p:txBody>
          <a:bodyPr/>
          <a:lstStyle/>
          <a:p>
            <a:pPr marL="419100" indent="-382588" eaLnBrk="1" hangingPunct="1">
              <a:spcAft>
                <a:spcPct val="0"/>
              </a:spcAft>
              <a:buFont typeface="Wingdings 2" pitchFamily="18" charset="2"/>
              <a:buChar char=""/>
            </a:pPr>
            <a:r>
              <a:rPr lang="ru-RU" b="1" smtClean="0"/>
              <a:t>Математика древней Греции прошла длительный и сложный путь развития, начиная с VI столетия до н.э. и по VI век. Историки науки выделяют три периода ее развития в соответствии с характером знаний: </a:t>
            </a:r>
          </a:p>
          <a:p>
            <a:pPr marL="419100" indent="-382588" eaLnBrk="1" hangingPunct="1">
              <a:spcAft>
                <a:spcPct val="0"/>
              </a:spcAft>
              <a:buFont typeface="Wingdings 2" pitchFamily="18" charset="2"/>
              <a:buChar char=""/>
            </a:pPr>
            <a:endParaRPr lang="ru-RU" b="1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89138"/>
            <a:ext cx="47625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850" y="2243138"/>
            <a:ext cx="3743325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6213">
              <a:buFont typeface="+mj-lt"/>
              <a:buAutoNum type="arabicPeriod"/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Накопление отдельных математических фактов и проблем (6 - 5B.B. до н.э.).</a:t>
            </a:r>
          </a:p>
          <a:p>
            <a:pPr indent="176213">
              <a:buFont typeface="+mj-lt"/>
              <a:buAutoNum type="arabicPeriod"/>
              <a:defRPr/>
            </a:pP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  <a:p>
            <a:pPr indent="176213">
              <a:buFont typeface="+mj-lt"/>
              <a:buAutoNum type="arabicPeriod"/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Систематизация полученных знаний (4 - 3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в.в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. до н.э.).</a:t>
            </a:r>
          </a:p>
          <a:p>
            <a:pPr indent="176213">
              <a:buFont typeface="+mj-lt"/>
              <a:buAutoNum type="arabicPeriod"/>
              <a:defRPr/>
            </a:pP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  <a:p>
            <a:pPr indent="176213">
              <a:buFont typeface="+mj-lt"/>
              <a:buAutoNum type="arabicPeriod"/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Период вычислительной математики (3в. до н.э. - 6 в.).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4663" y="731838"/>
            <a:ext cx="4535487" cy="5289550"/>
          </a:xfrm>
        </p:spPr>
        <p:txBody>
          <a:bodyPr rtlCol="0"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Необыкновенный расцвет науки и культуры был тесно связан с общим подъемом греческого производства 6 - 4 в.в. до н.э., жизненными потребностями людей. Проблемы механики, астрономии, строительства, архитектуры, мореплавания требовали совершенствования математических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методов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начиная от вычислительной геометрии и до учения об отношениях, способах определения площадей, объемов, центров тяжести.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36385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quarter" idx="13"/>
          </p:nvPr>
        </p:nvSpPr>
        <p:spPr>
          <a:xfrm>
            <a:off x="468313" y="549275"/>
            <a:ext cx="8229600" cy="5794375"/>
          </a:xfrm>
        </p:spPr>
        <p:txBody>
          <a:bodyPr rtlCol="0">
            <a:normAutofit fontScale="92500" lnSpcReduction="10000"/>
          </a:bodyPr>
          <a:lstStyle/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Большое значение для развития наук имела общественно - политическая жизнь городов - полисов, особенно после установления демократии. В математике так же, как и в политических или судебных спорах, становилось нужным давать точные определения понятий, развивать строгие обоснования. В это время возникли первые философские школы, которые логически объясняли свое миропонимание, исходя из небольшого числа положений, принимаемых без доказательства. Такой логический подход был введен также в геометрию и скоро стал в ней основным методом установления истинности предложений. Как и естествознание, математика, начиная с самого своего формирования как науки, явилась ареной борьбы материализма и идеализма. Выступая против религиозных мифологических фантазий, древнегреческие философы, разделявшие стихийно-материалистические взгляды, искали в самой природе начало бытия, и математика служила средством, содействовавшим им в этих поисках. Между тем философы-идеалисты видели в числах начало всех вещей, а в математике - основу всей науки. Таким образом, пока она не обособилась от философии, борьба двух мировоззрений происходила непосредственно внутри нее самой.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34004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997200"/>
            <a:ext cx="5260975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60350"/>
            <a:ext cx="44577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208088"/>
            <a:ext cx="2862262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3438" y="1682750"/>
            <a:ext cx="4176712" cy="34750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Первой среди научных и философских школ древней Греции была ионийская (VI в. до н.э.). Ее ученые впервые стали заниматься геометрией, однако строгой геометрической системы не создали. У них имелось лишь собрание правил, найденных эмпирическим путем, которыми они пользовались при конкретных построениях. 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48029" cy="1143000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Опыт философских школ</a:t>
            </a:r>
            <a:br>
              <a:rPr lang="ru-RU" dirty="0"/>
            </a:br>
            <a:endParaRPr lang="ru-RU" dirty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149725"/>
            <a:ext cx="30607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844675"/>
            <a:ext cx="220662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</TotalTime>
  <Words>907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Trebuchet MS</vt:lpstr>
      <vt:lpstr>Georgia</vt:lpstr>
      <vt:lpstr>Calibri</vt:lpstr>
      <vt:lpstr>Wingdings 2</vt:lpstr>
      <vt:lpstr>Воздушный поток</vt:lpstr>
      <vt:lpstr>Геометрия в античной Греции.</vt:lpstr>
      <vt:lpstr>Введение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философских школ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Геометрия. Греция.</dc:title>
  <dc:creator>Ирина</dc:creator>
  <cp:lastModifiedBy>FAMILY</cp:lastModifiedBy>
  <cp:revision>9</cp:revision>
  <dcterms:created xsi:type="dcterms:W3CDTF">2010-11-01T15:40:53Z</dcterms:created>
  <dcterms:modified xsi:type="dcterms:W3CDTF">2012-02-18T11:48:53Z</dcterms:modified>
</cp:coreProperties>
</file>