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271" r:id="rId19"/>
    <p:sldId id="272" r:id="rId20"/>
    <p:sldId id="273" r:id="rId21"/>
    <p:sldId id="277" r:id="rId22"/>
    <p:sldId id="274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5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5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05AB9-941F-4D4C-8A62-60114C9C5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2B30-A203-4F6B-883B-946259A46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C143-2781-4645-ACC6-D2837397B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4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E54D-79CD-4626-B34D-993A95C98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8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9E0E-B825-4D4E-8A92-9D1FC354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9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52F5-05AC-4239-BD00-7899D0FC8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7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998C-72DD-42EA-8409-86DF01C51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4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9CCC-BD62-4836-AFCE-6FCF6095B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3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1867-CDFD-4E1E-ACC5-A5EC8081E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5627-52BA-4035-BD24-E9553D9E9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1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F11EF-93AA-4E75-9B31-53E7D56B5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1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52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5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FFB493D-0E12-4F79-AFE4-79EEE47A4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5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5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5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5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1800" i="1" smtClean="0">
                <a:latin typeface="Garamond" pitchFamily="18" charset="0"/>
              </a:rPr>
              <a:t>Архимед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latin typeface="Garamond" pitchFamily="18" charset="0"/>
              </a:rPr>
              <a:t>«Дайте мне точку опоры, и я сдвину Землю»</a:t>
            </a:r>
            <a:r>
              <a:rPr lang="ru-RU" sz="4000" smtClean="0">
                <a:latin typeface="Garamond" pitchFamily="18" charset="0"/>
              </a:rPr>
              <a:t> 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188913"/>
            <a:ext cx="1792287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81525"/>
            <a:ext cx="14573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694 -0.00069 C 0.07587 -0.00069 0.13194 0.02778 0.13194 0.0632 C 0.13194 0.09838 0.07587 0.12709 0.00694 0.12709 C -0.06215 0.12709 -0.11806 0.09838 -0.11806 0.0632 C -0.11806 0.02778 -0.06215 -0.00069 0.00694 -0.0006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486 L 0.2658 0.00486 L 0.2658 0.33773 L 0.0158 0.33773 L 0.0158 0.00486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5835650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smtClean="0">
                <a:latin typeface="Garamond" pitchFamily="18" charset="0"/>
              </a:rPr>
              <a:t>Архимед.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i="1" smtClean="0">
                <a:latin typeface="Garamond" pitchFamily="18" charset="0"/>
              </a:rPr>
              <a:t>Архимед исследовал свойства архимедовой спирали, дал построение касательной к этой спирали, нашел площадь ее витка.</a:t>
            </a:r>
            <a:r>
              <a:rPr lang="ru-RU" smtClean="0"/>
              <a:t> 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25901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Garamond" pitchFamily="18" charset="0"/>
              </a:rPr>
              <a:t>Архимед.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latin typeface="Garamond" pitchFamily="18" charset="0"/>
              </a:rPr>
              <a:t>В ходе своих исследований он нашел сумму бесконечной геометрической прогрессии со знаменателем 1/4, что явилось первым примером появления в математике бесконечного ряда.</a:t>
            </a:r>
          </a:p>
          <a:p>
            <a:pPr eaLnBrk="1" hangingPunct="1">
              <a:defRPr/>
            </a:pPr>
            <a:r>
              <a:rPr lang="ru-RU" i="1" smtClean="0">
                <a:latin typeface="Garamond" pitchFamily="18" charset="0"/>
              </a:rPr>
              <a:t>При исследовании одной задачи, сводящейся к кубическому уравнению, Архимед выяснил роль характеристики, которая позже получила название дискриминанта.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333375"/>
            <a:ext cx="175736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Garamond" pitchFamily="18" charset="0"/>
              </a:rPr>
              <a:t>Архимед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i="1" smtClean="0">
                <a:latin typeface="Garamond" pitchFamily="18" charset="0"/>
              </a:rPr>
              <a:t>Архимеду принадлежит формула для определения площади треугольника через три его стороны.</a:t>
            </a:r>
          </a:p>
          <a:p>
            <a:pPr eaLnBrk="1" hangingPunct="1">
              <a:defRPr/>
            </a:pPr>
            <a:r>
              <a:rPr lang="ru-RU" sz="2800" i="1" smtClean="0">
                <a:latin typeface="Garamond" pitchFamily="18" charset="0"/>
              </a:rPr>
              <a:t>Архимед дал теорию полуправильных выпуклых многогранников. </a:t>
            </a:r>
          </a:p>
          <a:p>
            <a:pPr eaLnBrk="1" hangingPunct="1">
              <a:defRPr/>
            </a:pPr>
            <a:r>
              <a:rPr lang="ru-RU" sz="2800" i="1" smtClean="0">
                <a:latin typeface="Garamond" pitchFamily="18" charset="0"/>
              </a:rPr>
              <a:t>Особое значение имеет </a:t>
            </a:r>
            <a:r>
              <a:rPr lang="ru-RU" sz="2800" i="1" u="sng" smtClean="0">
                <a:latin typeface="Garamond" pitchFamily="18" charset="0"/>
              </a:rPr>
              <a:t>«аксиома Архимеда»:</a:t>
            </a:r>
            <a:r>
              <a:rPr lang="ru-RU" sz="2800" i="1" smtClean="0">
                <a:latin typeface="Garamond" pitchFamily="18" charset="0"/>
              </a:rPr>
              <a:t> из неравных отрезков меньший, будучи повторен достаточное число раз, превзойдет больший. </a:t>
            </a:r>
          </a:p>
          <a:p>
            <a:pPr eaLnBrk="1" hangingPunct="1">
              <a:defRPr/>
            </a:pPr>
            <a:r>
              <a:rPr lang="ru-RU" sz="2800" i="1" smtClean="0">
                <a:latin typeface="Garamond" pitchFamily="18" charset="0"/>
              </a:rPr>
              <a:t>Эта аксиома определяет архимедовскую упорядоченность, которая играет важную роль в современной математике.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8" grpId="1"/>
      <p:bldP spid="70658" grpId="2"/>
      <p:bldP spid="70659" grpId="0" build="p"/>
      <p:bldP spid="70659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i="1" smtClean="0">
                <a:latin typeface="Garamond" pitchFamily="18" charset="0"/>
              </a:rPr>
              <a:t>Архимед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latin typeface="Garamond" pitchFamily="18" charset="0"/>
              </a:rPr>
              <a:t>Архимед построил счисление, позволяющее записывать и называть весьма большие числа. </a:t>
            </a:r>
          </a:p>
          <a:p>
            <a:pPr eaLnBrk="1" hangingPunct="1">
              <a:defRPr/>
            </a:pPr>
            <a:r>
              <a:rPr lang="ru-RU" sz="3600" i="1" smtClean="0">
                <a:latin typeface="Garamond" pitchFamily="18" charset="0"/>
              </a:rPr>
              <a:t>Он с большой точностью вычислил значение числа «</a:t>
            </a:r>
            <a:r>
              <a:rPr lang="ru-RU" sz="3600" b="1" i="1" smtClean="0">
                <a:latin typeface="Garamond" pitchFamily="18" charset="0"/>
              </a:rPr>
              <a:t>π»</a:t>
            </a:r>
            <a:r>
              <a:rPr lang="ru-RU" sz="3600" i="1" smtClean="0">
                <a:latin typeface="Garamond" pitchFamily="18" charset="0"/>
              </a:rPr>
              <a:t> и указал пределы погрешности. 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33845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480175" cy="64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latin typeface="Garamond" pitchFamily="18" charset="0"/>
              </a:rPr>
              <a:t>Архимед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i="1" smtClean="0">
                <a:latin typeface="Garamond" pitchFamily="18" charset="0"/>
              </a:rPr>
              <a:t>Механика постоянно находилась в круге интересов Архимеда. В одной из своих первых работ он исследует распределение нагрузок между опорами балки. </a:t>
            </a:r>
          </a:p>
          <a:p>
            <a:pPr eaLnBrk="1" hangingPunct="1">
              <a:defRPr/>
            </a:pPr>
            <a:r>
              <a:rPr lang="ru-RU" sz="2800" i="1" smtClean="0">
                <a:latin typeface="Garamond" pitchFamily="18" charset="0"/>
              </a:rPr>
              <a:t>Архимеду принадлежит определение понятия центра тяжести тела. </a:t>
            </a:r>
          </a:p>
          <a:p>
            <a:pPr eaLnBrk="1" hangingPunct="1">
              <a:defRPr/>
            </a:pPr>
            <a:r>
              <a:rPr lang="ru-RU" sz="2800" i="1" smtClean="0">
                <a:latin typeface="Garamond" pitchFamily="18" charset="0"/>
              </a:rPr>
              <a:t>Применяя, в частности, интеграционные методы, он нашел положение центра тяжести различных фигур и тел. </a:t>
            </a:r>
          </a:p>
          <a:p>
            <a:pPr eaLnBrk="1" hangingPunct="1">
              <a:defRPr/>
            </a:pPr>
            <a:r>
              <a:rPr lang="ru-RU" sz="2800" i="1" smtClean="0">
                <a:latin typeface="Garamond" pitchFamily="18" charset="0"/>
              </a:rPr>
              <a:t>Архимед дал математический вывод законов рычага.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Garamond" pitchFamily="18" charset="0"/>
              </a:rPr>
              <a:t>Архимед.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latin typeface="Garamond" pitchFamily="18" charset="0"/>
              </a:rPr>
              <a:t>Архимед заложил основы гидростатики и сформулировал основные положения этой дисциплины, в том числе знаменитый </a:t>
            </a:r>
            <a:r>
              <a:rPr lang="ru-RU" i="1" u="sng" smtClean="0">
                <a:latin typeface="Garamond" pitchFamily="18" charset="0"/>
              </a:rPr>
              <a:t>закон Архимеда</a:t>
            </a:r>
            <a:r>
              <a:rPr lang="ru-RU" i="1" smtClean="0">
                <a:latin typeface="Garamond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i="1" smtClean="0">
                <a:latin typeface="Garamond" pitchFamily="18" charset="0"/>
              </a:rPr>
              <a:t>Последняя работа Архимеда посвящена исследованию равновесия плавающих тел. </a:t>
            </a:r>
          </a:p>
          <a:p>
            <a:pPr eaLnBrk="1" hangingPunct="1">
              <a:defRPr/>
            </a:pPr>
            <a:r>
              <a:rPr lang="ru-RU" i="1" smtClean="0">
                <a:latin typeface="Garamond" pitchFamily="18" charset="0"/>
              </a:rPr>
              <a:t>При этом он выделяет устойчивые положения равновесия. 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574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0" grpId="1"/>
      <p:bldP spid="73731" grpId="0" build="p"/>
      <p:bldP spid="73731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Garamond" pitchFamily="18" charset="0"/>
              </a:rPr>
              <a:t>Архимед.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Garamond" pitchFamily="18" charset="0"/>
              </a:rPr>
              <a:t>Архимед изобрел водоподъемный механизм, так называемый «архимедов винт».</a:t>
            </a:r>
          </a:p>
          <a:p>
            <a:pPr eaLnBrk="1" hangingPunct="1">
              <a:defRPr/>
            </a:pPr>
            <a:r>
              <a:rPr lang="ru-RU" smtClean="0">
                <a:latin typeface="Garamond" pitchFamily="18" charset="0"/>
              </a:rPr>
              <a:t>Рассказывают, что Архимед нашел решение задачи об определении количества золота и серебра в жертвенной короне Гиерона, когда садился в ванну, и нагишом побежал домой с криком «Эврика!» («Нашел!»). </a:t>
            </a:r>
          </a:p>
          <a:p>
            <a:pPr eaLnBrk="1" hangingPunct="1">
              <a:defRPr/>
            </a:pPr>
            <a:r>
              <a:rPr lang="ru-RU" smtClean="0">
                <a:latin typeface="Garamond" pitchFamily="18" charset="0"/>
              </a:rPr>
              <a:t>Архимед занимался также астрономией.</a:t>
            </a:r>
            <a:r>
              <a:rPr lang="ru-RU" smtClean="0"/>
              <a:t> 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592388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Garamond" pitchFamily="18" charset="0"/>
              </a:rPr>
              <a:t>Архимед.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>
                <a:latin typeface="Garamond" pitchFamily="18" charset="0"/>
              </a:rPr>
              <a:t>Он сконструировал прибор для определения видимого диаметра Солнца и нашел значение этого угла с поразительной точностью.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>
                <a:latin typeface="Garamond" pitchFamily="18" charset="0"/>
              </a:rPr>
              <a:t>При этом Архимед вводил поправку на размер зрачка.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>
                <a:latin typeface="Garamond" pitchFamily="18" charset="0"/>
              </a:rPr>
              <a:t>Он первым стал приводить наблюдения к центру Земли.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>
                <a:latin typeface="Garamond" pitchFamily="18" charset="0"/>
              </a:rPr>
              <a:t>Наконец, Архимед построил небесную сферу – механический прибор, на котором можно было наблюдать движения планет, фазы Луны, солнечные и лунные затмения.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latin typeface="Garamond" pitchFamily="18" charset="0"/>
              </a:rPr>
              <a:t>АРХИМЕД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u="sng" smtClean="0">
                <a:latin typeface="Garamond" pitchFamily="18" charset="0"/>
              </a:rPr>
              <a:t>Архимед</a:t>
            </a:r>
            <a:r>
              <a:rPr lang="ru-RU" sz="5400" smtClean="0">
                <a:latin typeface="Garamond" pitchFamily="18" charset="0"/>
              </a:rPr>
              <a:t> (Aρξιμηδηζ) (около 287–212 до н. э.), древнегреческий ученый, математик и механик.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21163"/>
            <a:ext cx="18319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20574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i="1" smtClean="0">
                <a:latin typeface="Garamond" pitchFamily="18" charset="0"/>
              </a:rPr>
              <a:t>АРХИМЕД.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latin typeface="Garamond" pitchFamily="18" charset="0"/>
              </a:rPr>
              <a:t>Плутарх пишет, что Архимед умер в глубокой старости. </a:t>
            </a:r>
          </a:p>
          <a:p>
            <a:pPr eaLnBrk="1" hangingPunct="1">
              <a:defRPr/>
            </a:pPr>
            <a:r>
              <a:rPr lang="ru-RU" sz="4000" b="1" smtClean="0">
                <a:latin typeface="Garamond" pitchFamily="18" charset="0"/>
              </a:rPr>
              <a:t>На его могиле была установлена плита с изображением шара и цилиндра. 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3024188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 rev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314825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latin typeface="Garamond" pitchFamily="18" charset="0"/>
              </a:rPr>
              <a:t>Смерть Архимеда. Римская мозаика.</a:t>
            </a:r>
            <a:r>
              <a:rPr lang="ru-RU" smtClean="0"/>
              <a:t> 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0483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3375"/>
            <a:ext cx="4959350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Работу выполнили: </a:t>
            </a:r>
            <a:br>
              <a:rPr lang="ru-RU" dirty="0" smtClean="0"/>
            </a:br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Величко Анастасия и Кокарева Мария, </a:t>
            </a:r>
            <a:b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ученицы 8б класса </a:t>
            </a:r>
            <a:b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СШ№22 г. </a:t>
            </a:r>
            <a:r>
              <a:rPr lang="ru-RU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Костаная</a:t>
            </a:r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smtClean="0">
                <a:latin typeface="Garamond" pitchFamily="18" charset="0"/>
              </a:rPr>
              <a:t>Архимед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i="1" smtClean="0">
                <a:latin typeface="Garamond" pitchFamily="18" charset="0"/>
              </a:rPr>
              <a:t>Архимед родился в Сиракузах (о. Сицилия) и жил в этом городе в эпоху 1-й и 2-й Пунических войн. </a:t>
            </a:r>
          </a:p>
          <a:p>
            <a:pPr eaLnBrk="1" hangingPunct="1">
              <a:defRPr/>
            </a:pPr>
            <a:r>
              <a:rPr lang="ru-RU" sz="4400" i="1" smtClean="0">
                <a:latin typeface="Garamond" pitchFamily="18" charset="0"/>
              </a:rPr>
              <a:t>Предполагают, что он был сыном астронома Фидия. 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37063"/>
            <a:ext cx="1512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4573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smtClean="0">
                <a:latin typeface="Garamond" pitchFamily="18" charset="0"/>
              </a:rPr>
              <a:t>Архимед.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latin typeface="Garamond" pitchFamily="18" charset="0"/>
              </a:rPr>
              <a:t>Научную деятельность начал как механик и техник. </a:t>
            </a:r>
          </a:p>
          <a:p>
            <a:pPr eaLnBrk="1" hangingPunct="1">
              <a:defRPr/>
            </a:pPr>
            <a:r>
              <a:rPr lang="ru-RU" sz="3600" i="1" smtClean="0">
                <a:latin typeface="Garamond" pitchFamily="18" charset="0"/>
              </a:rPr>
              <a:t>Архимед совершил поездку в Египет и сблизился с александрийскими учеными, в том числе с Кононом и Эратосфеном. </a:t>
            </a:r>
          </a:p>
          <a:p>
            <a:pPr eaLnBrk="1" hangingPunct="1">
              <a:defRPr/>
            </a:pPr>
            <a:r>
              <a:rPr lang="ru-RU" sz="3600" i="1" smtClean="0">
                <a:latin typeface="Garamond" pitchFamily="18" charset="0"/>
              </a:rPr>
              <a:t>Это послужило толчком к развитию его выдающихся способностей.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157788"/>
            <a:ext cx="12414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888"/>
            <a:ext cx="5435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latin typeface="Garamond" pitchFamily="18" charset="0"/>
              </a:rPr>
              <a:t>АРХИМЕД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latin typeface="Garamond" pitchFamily="18" charset="0"/>
              </a:rPr>
              <a:t>Работы Архимеда показывают, что он был прекрасно знаком с математикой и астрономией своего времени.</a:t>
            </a:r>
          </a:p>
          <a:p>
            <a:pPr eaLnBrk="1" hangingPunct="1">
              <a:defRPr/>
            </a:pPr>
            <a:r>
              <a:rPr lang="ru-RU" sz="3600" i="1" smtClean="0">
                <a:latin typeface="Garamond" pitchFamily="18" charset="0"/>
              </a:rPr>
              <a:t>Иногда Архимед предварительно сообщал без доказательств свои открытия, с тонкой иронией добавляя несколько неверных предложений. 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4508500"/>
            <a:ext cx="17875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latin typeface="Garamond" pitchFamily="18" charset="0"/>
              </a:rPr>
              <a:t>АРХИМЕД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i="1" smtClean="0">
                <a:latin typeface="Garamond" pitchFamily="18" charset="0"/>
              </a:rPr>
              <a:t>Первое издание отдельных трудов Архимеда на русском языке относится к 1823 году. Некоторые работы Архимеда до нас не дошли или известны лишь в отрывках.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868863"/>
            <a:ext cx="15049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41888"/>
            <a:ext cx="121126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i="1" smtClean="0">
                <a:latin typeface="Garamond" pitchFamily="18" charset="0"/>
              </a:rPr>
              <a:t>АРХИМЕД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latin typeface="Garamond" pitchFamily="18" charset="0"/>
              </a:rPr>
              <a:t>Центральной темой математических работ Архимеда являются задачи на нахождение площадей поверхностей и объемов. </a:t>
            </a:r>
          </a:p>
          <a:p>
            <a:pPr eaLnBrk="1" hangingPunct="1">
              <a:defRPr/>
            </a:pPr>
            <a:r>
              <a:rPr lang="ru-RU" sz="4000" i="1" smtClean="0">
                <a:latin typeface="Garamond" pitchFamily="18" charset="0"/>
              </a:rPr>
              <a:t>Решение многих задач этого типа Архимед первоначально нашел, применяя механические соображения.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58432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2" grpId="1"/>
      <p:bldP spid="66563" grpId="0" build="p"/>
      <p:bldP spid="66563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i="1" smtClean="0">
                <a:latin typeface="Garamond" pitchFamily="18" charset="0"/>
              </a:rPr>
              <a:t>АРХИМЕД.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u="sng" smtClean="0">
                <a:latin typeface="Garamond" pitchFamily="18" charset="0"/>
              </a:rPr>
              <a:t>Архимед вычислил площади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latin typeface="Garamond" pitchFamily="18" charset="0"/>
              </a:rPr>
              <a:t>Эллипса.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latin typeface="Garamond" pitchFamily="18" charset="0"/>
              </a:rPr>
              <a:t>Параболического сегмента.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u="sng" smtClean="0">
                <a:latin typeface="Garamond" pitchFamily="18" charset="0"/>
              </a:rPr>
              <a:t>Нашел площади поверхности: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latin typeface="Garamond" pitchFamily="18" charset="0"/>
              </a:rPr>
              <a:t>Конуса и шара.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u="sng" smtClean="0">
                <a:latin typeface="Garamond" pitchFamily="18" charset="0"/>
              </a:rPr>
              <a:t>Объемы: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latin typeface="Garamond" pitchFamily="18" charset="0"/>
              </a:rPr>
              <a:t>шара и сферического сегмента.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latin typeface="Garamond" pitchFamily="18" charset="0"/>
              </a:rPr>
              <a:t>А также вращение различных тел и их сегментов.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i="1" smtClean="0">
              <a:latin typeface="Garamond" pitchFamily="18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84313"/>
            <a:ext cx="25685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theme/theme1.xml><?xml version="1.0" encoding="utf-8"?>
<a:theme xmlns:a="http://schemas.openxmlformats.org/drawingml/2006/main" name="Точки">
  <a:themeElements>
    <a:clrScheme name="Точки 3">
      <a:dk1>
        <a:srgbClr val="70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6000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560000"/>
      </a:accent6>
      <a:hlink>
        <a:srgbClr val="FFFF99"/>
      </a:hlink>
      <a:folHlink>
        <a:srgbClr val="D3A219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10">
        <a:dk1>
          <a:srgbClr val="000000"/>
        </a:dk1>
        <a:lt1>
          <a:srgbClr val="A4E6D8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CFF0E9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11">
        <a:dk1>
          <a:srgbClr val="000000"/>
        </a:dk1>
        <a:lt1>
          <a:srgbClr val="51CFB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B3E4D6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12">
        <a:dk1>
          <a:srgbClr val="000000"/>
        </a:dk1>
        <a:lt1>
          <a:srgbClr val="D2EC3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E5F4AE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13">
        <a:dk1>
          <a:srgbClr val="000000"/>
        </a:dk1>
        <a:lt1>
          <a:srgbClr val="F3F828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8FBAC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14">
        <a:dk1>
          <a:srgbClr val="000000"/>
        </a:dk1>
        <a:lt1>
          <a:srgbClr val="F9F373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BF8BC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509</TotalTime>
  <Words>583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Wingdings</vt:lpstr>
      <vt:lpstr>Calibri</vt:lpstr>
      <vt:lpstr>Garamond</vt:lpstr>
      <vt:lpstr>Точки</vt:lpstr>
      <vt:lpstr>Архимед</vt:lpstr>
      <vt:lpstr>АРХИМЕД</vt:lpstr>
      <vt:lpstr>Архимед</vt:lpstr>
      <vt:lpstr>Архимед.</vt:lpstr>
      <vt:lpstr>Презентация PowerPoint</vt:lpstr>
      <vt:lpstr>АРХИМЕД</vt:lpstr>
      <vt:lpstr>АРХИМЕД</vt:lpstr>
      <vt:lpstr>АРХИМЕД</vt:lpstr>
      <vt:lpstr>АРХИМЕД.</vt:lpstr>
      <vt:lpstr>Презентация PowerPoint</vt:lpstr>
      <vt:lpstr>Архимед.</vt:lpstr>
      <vt:lpstr>Архимед.</vt:lpstr>
      <vt:lpstr>Архимед</vt:lpstr>
      <vt:lpstr>Архимед</vt:lpstr>
      <vt:lpstr>Презентация PowerPoint</vt:lpstr>
      <vt:lpstr>Архимед</vt:lpstr>
      <vt:lpstr>Архимед.</vt:lpstr>
      <vt:lpstr>Архимед.</vt:lpstr>
      <vt:lpstr>Архимед.</vt:lpstr>
      <vt:lpstr>АРХИМЕД.</vt:lpstr>
      <vt:lpstr>Презентация PowerPoint</vt:lpstr>
      <vt:lpstr>Смерть Архимеда. Римская мозаика. </vt:lpstr>
      <vt:lpstr>Презентация PowerPoint</vt:lpstr>
      <vt:lpstr>Работу выполнили:  Величко Анастасия и Кокарева Мария,  ученицы 8б класса  СШ№22 г. Костаная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Архимед</dc:title>
  <dc:creator>Настюшка</dc:creator>
  <cp:lastModifiedBy>FAMILY</cp:lastModifiedBy>
  <cp:revision>6</cp:revision>
  <dcterms:created xsi:type="dcterms:W3CDTF">2010-10-31T10:04:20Z</dcterms:created>
  <dcterms:modified xsi:type="dcterms:W3CDTF">2012-02-18T11:41:06Z</dcterms:modified>
</cp:coreProperties>
</file>