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6" r:id="rId2"/>
    <p:sldMasterId id="2147483742" r:id="rId3"/>
    <p:sldMasterId id="2147483754" r:id="rId4"/>
    <p:sldMasterId id="2147483766" r:id="rId5"/>
  </p:sldMasterIdLst>
  <p:notesMasterIdLst>
    <p:notesMasterId r:id="rId20"/>
  </p:notesMasterIdLst>
  <p:sldIdLst>
    <p:sldId id="256" r:id="rId6"/>
    <p:sldId id="257" r:id="rId7"/>
    <p:sldId id="265" r:id="rId8"/>
    <p:sldId id="258" r:id="rId9"/>
    <p:sldId id="264" r:id="rId10"/>
    <p:sldId id="300" r:id="rId11"/>
    <p:sldId id="277" r:id="rId12"/>
    <p:sldId id="278" r:id="rId13"/>
    <p:sldId id="274" r:id="rId14"/>
    <p:sldId id="276" r:id="rId15"/>
    <p:sldId id="279" r:id="rId16"/>
    <p:sldId id="280" r:id="rId17"/>
    <p:sldId id="281" r:id="rId18"/>
    <p:sldId id="30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DBF11-F924-4D63-98BB-4DCC17484EA3}" type="datetimeFigureOut">
              <a:rPr lang="ru-RU" smtClean="0"/>
              <a:t>29.01.2012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7F424-0F02-40E0-BF63-4E6177672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55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50722-70B0-43F4-AD05-86504C659014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D798BA-3A77-4737-A0D6-BA8B7818A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0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9E16-0281-41B4-9AA2-E8D6AD3F3AAC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11595-C313-4BE9-A70B-B9A2FC5D0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76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2CD70-8D43-45A1-9CB2-2F3BF88726B0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47B6B-4816-4FE0-833D-D2F8F5188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27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 smtClean="0"/>
              <a:t>Образец заголовка</a:t>
            </a:r>
            <a:endParaRPr lang="ru-RU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 smtClean="0"/>
              <a:t>Образец подзаголовка</a:t>
            </a:r>
            <a:endParaRPr lang="ru-RU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946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2719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79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84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18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31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60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156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3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AE86-9AF4-42EE-B917-C3E2A42F08FC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8504-2247-4EFB-8411-D909E16C7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1815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296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498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9E3FB-30F6-4AAE-AA3F-DA6AB72F5D6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55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D786A-9DAA-44C8-8AD6-1E759F715C06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2711-8D38-423B-A92C-8AA93297A3F6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46683"/>
      </p:ext>
    </p:extLst>
  </p:cSld>
  <p:clrMapOvr>
    <a:masterClrMapping/>
  </p:clrMapOvr>
  <p:transition spd="slow">
    <p:wheel spokes="8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5FBAF-1DFB-4DDA-8043-9EA269AF4945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02FBC-B2F4-4AE7-BACB-33F8962E1A5B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608998"/>
      </p:ext>
    </p:extLst>
  </p:cSld>
  <p:clrMapOvr>
    <a:masterClrMapping/>
  </p:clrMapOvr>
  <p:transition spd="slow">
    <p:wheel spokes="8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B19D-F302-488A-9EE1-4934D19C374E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E0D2F-EEB3-497F-A3D7-F2B559C19898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19466"/>
      </p:ext>
    </p:extLst>
  </p:cSld>
  <p:clrMapOvr>
    <a:masterClrMapping/>
  </p:clrMapOvr>
  <p:transition spd="slow">
    <p:wheel spokes="8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0BA8-9F28-4F62-85A8-FDD693A21B5A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13F0-C978-4D39-8B7C-D97FEB562B57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623791"/>
      </p:ext>
    </p:extLst>
  </p:cSld>
  <p:clrMapOvr>
    <a:masterClrMapping/>
  </p:clrMapOvr>
  <p:transition spd="slow">
    <p:wheel spokes="8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C44F2-A9D9-44DD-95BF-DB76549EB895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E62EE-E62C-4140-B63C-014990CE9E1C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97377"/>
      </p:ext>
    </p:extLst>
  </p:cSld>
  <p:clrMapOvr>
    <a:masterClrMapping/>
  </p:clrMapOvr>
  <p:transition spd="slow">
    <p:wheel spokes="8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88F83-38D0-4287-8388-4DA0C73D0061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7F3BA-13F7-4A2B-BC7C-D27872B8554E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13128"/>
      </p:ext>
    </p:extLst>
  </p:cSld>
  <p:clrMapOvr>
    <a:masterClrMapping/>
  </p:clrMapOvr>
  <p:transition spd="slow">
    <p:wheel spokes="8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B4F88-4BE9-4C88-B13D-6C029170DB01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2FDAA-1B3F-4C73-BE2B-0F4A9C5D41FC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252455"/>
      </p:ext>
    </p:extLst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6A67E6-6EDD-4E72-B4B0-4284C4126330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CC4E28-CCBF-4CA5-A1CC-6AFBEAB53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381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F4B30-F234-4C37-96C9-401502E0CD6C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0BF89-92F5-450F-8692-1AF97271FAFA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62974"/>
      </p:ext>
    </p:extLst>
  </p:cSld>
  <p:clrMapOvr>
    <a:masterClrMapping/>
  </p:clrMapOvr>
  <p:transition spd="slow">
    <p:wheel spokes="8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2675D-F2BE-4EC2-A080-3C55ED7AB331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CF3EC-2C45-4349-B563-32BECE322133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888253"/>
      </p:ext>
    </p:extLst>
  </p:cSld>
  <p:clrMapOvr>
    <a:masterClrMapping/>
  </p:clrMapOvr>
  <p:transition spd="slow">
    <p:wheel spokes="8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788A1-BF0B-492F-BF2F-814AEBD2D0FA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DA624-B326-46A8-95F7-D3988F4140AE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90326"/>
      </p:ext>
    </p:extLst>
  </p:cSld>
  <p:clrMapOvr>
    <a:masterClrMapping/>
  </p:clrMapOvr>
  <p:transition spd="slow">
    <p:wheel spokes="8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90746-B5BD-4033-AF19-57F46A9495BA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E1115-64A5-4E74-B811-CFD67C35F1F3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767983"/>
      </p:ext>
    </p:extLst>
  </p:cSld>
  <p:clrMapOvr>
    <a:masterClrMapping/>
  </p:clrMapOvr>
  <p:transition spd="slow">
    <p:wheel spokes="8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85763"/>
            <a:ext cx="966788" cy="457200"/>
            <a:chOff x="0" y="243"/>
            <a:chExt cx="609" cy="288"/>
          </a:xfrm>
        </p:grpSpPr>
        <p:sp>
          <p:nvSpPr>
            <p:cNvPr id="11267" name="Freeform 3"/>
            <p:cNvSpPr>
              <a:spLocks/>
            </p:cNvSpPr>
            <p:nvPr/>
          </p:nvSpPr>
          <p:spPr bwMode="auto">
            <a:xfrm>
              <a:off x="0" y="243"/>
              <a:ext cx="20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1" y="0"/>
                </a:cxn>
                <a:cxn ang="0">
                  <a:pos x="165" y="287"/>
                </a:cxn>
                <a:cxn ang="0">
                  <a:pos x="0" y="287"/>
                </a:cxn>
                <a:cxn ang="0">
                  <a:pos x="0" y="0"/>
                </a:cxn>
              </a:cxnLst>
              <a:rect l="0" t="0" r="r" b="b"/>
              <a:pathLst>
                <a:path w="202" h="288">
                  <a:moveTo>
                    <a:pt x="0" y="0"/>
                  </a:moveTo>
                  <a:lnTo>
                    <a:pt x="201" y="0"/>
                  </a:lnTo>
                  <a:lnTo>
                    <a:pt x="165" y="287"/>
                  </a:lnTo>
                  <a:lnTo>
                    <a:pt x="0" y="287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auto">
            <a:xfrm>
              <a:off x="187" y="243"/>
              <a:ext cx="167" cy="288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0" y="287"/>
                </a:cxn>
                <a:cxn ang="0">
                  <a:pos x="132" y="287"/>
                </a:cxn>
                <a:cxn ang="0">
                  <a:pos x="166" y="0"/>
                </a:cxn>
                <a:cxn ang="0">
                  <a:pos x="34" y="0"/>
                </a:cxn>
              </a:cxnLst>
              <a:rect l="0" t="0" r="r" b="b"/>
              <a:pathLst>
                <a:path w="167" h="288">
                  <a:moveTo>
                    <a:pt x="34" y="0"/>
                  </a:moveTo>
                  <a:lnTo>
                    <a:pt x="0" y="287"/>
                  </a:lnTo>
                  <a:lnTo>
                    <a:pt x="132" y="287"/>
                  </a:lnTo>
                  <a:lnTo>
                    <a:pt x="166" y="0"/>
                  </a:lnTo>
                  <a:lnTo>
                    <a:pt x="34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auto">
            <a:xfrm>
              <a:off x="337" y="243"/>
              <a:ext cx="139" cy="288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0" y="287"/>
                </a:cxn>
                <a:cxn ang="0">
                  <a:pos x="104" y="287"/>
                </a:cxn>
                <a:cxn ang="0">
                  <a:pos x="138" y="0"/>
                </a:cxn>
                <a:cxn ang="0">
                  <a:pos x="35" y="0"/>
                </a:cxn>
              </a:cxnLst>
              <a:rect l="0" t="0" r="r" b="b"/>
              <a:pathLst>
                <a:path w="139" h="288">
                  <a:moveTo>
                    <a:pt x="35" y="0"/>
                  </a:moveTo>
                  <a:lnTo>
                    <a:pt x="0" y="287"/>
                  </a:lnTo>
                  <a:lnTo>
                    <a:pt x="104" y="287"/>
                  </a:lnTo>
                  <a:lnTo>
                    <a:pt x="138" y="0"/>
                  </a:lnTo>
                  <a:lnTo>
                    <a:pt x="35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auto">
            <a:xfrm>
              <a:off x="457" y="243"/>
              <a:ext cx="103" cy="288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0" y="287"/>
                </a:cxn>
                <a:cxn ang="0">
                  <a:pos x="68" y="287"/>
                </a:cxn>
                <a:cxn ang="0">
                  <a:pos x="102" y="0"/>
                </a:cxn>
                <a:cxn ang="0">
                  <a:pos x="34" y="0"/>
                </a:cxn>
              </a:cxnLst>
              <a:rect l="0" t="0" r="r" b="b"/>
              <a:pathLst>
                <a:path w="103" h="288">
                  <a:moveTo>
                    <a:pt x="34" y="0"/>
                  </a:moveTo>
                  <a:lnTo>
                    <a:pt x="0" y="287"/>
                  </a:lnTo>
                  <a:lnTo>
                    <a:pt x="68" y="287"/>
                  </a:lnTo>
                  <a:lnTo>
                    <a:pt x="102" y="0"/>
                  </a:lnTo>
                  <a:lnTo>
                    <a:pt x="34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1271" name="Freeform 7"/>
            <p:cNvSpPr>
              <a:spLocks/>
            </p:cNvSpPr>
            <p:nvPr/>
          </p:nvSpPr>
          <p:spPr bwMode="auto">
            <a:xfrm>
              <a:off x="539" y="243"/>
              <a:ext cx="70" cy="28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287"/>
                </a:cxn>
                <a:cxn ang="0">
                  <a:pos x="35" y="287"/>
                </a:cxn>
                <a:cxn ang="0">
                  <a:pos x="69" y="0"/>
                </a:cxn>
                <a:cxn ang="0">
                  <a:pos x="33" y="0"/>
                </a:cxn>
              </a:cxnLst>
              <a:rect l="0" t="0" r="r" b="b"/>
              <a:pathLst>
                <a:path w="70" h="288">
                  <a:moveTo>
                    <a:pt x="33" y="0"/>
                  </a:moveTo>
                  <a:lnTo>
                    <a:pt x="0" y="287"/>
                  </a:lnTo>
                  <a:lnTo>
                    <a:pt x="35" y="287"/>
                  </a:lnTo>
                  <a:lnTo>
                    <a:pt x="69" y="0"/>
                  </a:lnTo>
                  <a:lnTo>
                    <a:pt x="33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838200" y="6029325"/>
            <a:ext cx="8296275" cy="315913"/>
            <a:chOff x="528" y="3798"/>
            <a:chExt cx="5226" cy="199"/>
          </a:xfrm>
        </p:grpSpPr>
        <p:sp>
          <p:nvSpPr>
            <p:cNvPr id="11273" name="Freeform 9"/>
            <p:cNvSpPr>
              <a:spLocks/>
            </p:cNvSpPr>
            <p:nvPr/>
          </p:nvSpPr>
          <p:spPr bwMode="auto">
            <a:xfrm>
              <a:off x="528" y="3948"/>
              <a:ext cx="5226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225" y="48"/>
                </a:cxn>
                <a:cxn ang="0">
                  <a:pos x="5225" y="0"/>
                </a:cxn>
                <a:cxn ang="0">
                  <a:pos x="12" y="0"/>
                </a:cxn>
                <a:cxn ang="0">
                  <a:pos x="0" y="48"/>
                </a:cxn>
              </a:cxnLst>
              <a:rect l="0" t="0" r="r" b="b"/>
              <a:pathLst>
                <a:path w="5226" h="49">
                  <a:moveTo>
                    <a:pt x="0" y="48"/>
                  </a:moveTo>
                  <a:lnTo>
                    <a:pt x="5225" y="48"/>
                  </a:lnTo>
                  <a:lnTo>
                    <a:pt x="5225" y="0"/>
                  </a:lnTo>
                  <a:lnTo>
                    <a:pt x="12" y="0"/>
                  </a:lnTo>
                  <a:lnTo>
                    <a:pt x="0" y="48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1274" name="Freeform 10"/>
            <p:cNvSpPr>
              <a:spLocks/>
            </p:cNvSpPr>
            <p:nvPr/>
          </p:nvSpPr>
          <p:spPr bwMode="auto">
            <a:xfrm>
              <a:off x="545" y="3873"/>
              <a:ext cx="520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208" y="48"/>
                </a:cxn>
                <a:cxn ang="0">
                  <a:pos x="5208" y="0"/>
                </a:cxn>
                <a:cxn ang="0">
                  <a:pos x="12" y="0"/>
                </a:cxn>
                <a:cxn ang="0">
                  <a:pos x="0" y="48"/>
                </a:cxn>
              </a:cxnLst>
              <a:rect l="0" t="0" r="r" b="b"/>
              <a:pathLst>
                <a:path w="5209" h="49">
                  <a:moveTo>
                    <a:pt x="0" y="48"/>
                  </a:moveTo>
                  <a:lnTo>
                    <a:pt x="5208" y="48"/>
                  </a:lnTo>
                  <a:lnTo>
                    <a:pt x="5208" y="0"/>
                  </a:lnTo>
                  <a:lnTo>
                    <a:pt x="12" y="0"/>
                  </a:lnTo>
                  <a:lnTo>
                    <a:pt x="0" y="48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auto">
            <a:xfrm>
              <a:off x="562" y="3798"/>
              <a:ext cx="5192" cy="51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5191" y="48"/>
                </a:cxn>
                <a:cxn ang="0">
                  <a:pos x="5191" y="0"/>
                </a:cxn>
                <a:cxn ang="0">
                  <a:pos x="12" y="0"/>
                </a:cxn>
                <a:cxn ang="0">
                  <a:pos x="0" y="50"/>
                </a:cxn>
              </a:cxnLst>
              <a:rect l="0" t="0" r="r" b="b"/>
              <a:pathLst>
                <a:path w="5192" h="51">
                  <a:moveTo>
                    <a:pt x="0" y="50"/>
                  </a:moveTo>
                  <a:lnTo>
                    <a:pt x="5191" y="48"/>
                  </a:lnTo>
                  <a:lnTo>
                    <a:pt x="5191" y="0"/>
                  </a:lnTo>
                  <a:lnTo>
                    <a:pt x="12" y="0"/>
                  </a:lnTo>
                  <a:lnTo>
                    <a:pt x="0" y="5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278" name="Rectangle 14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75413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5413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5413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6252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7420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54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685925"/>
            <a:ext cx="3805238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48238" y="1685925"/>
            <a:ext cx="3805237" cy="4181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20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8903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48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D1DF1-B328-4EC2-9931-073032FDFB8E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6E8AA-C114-442C-82ED-04EF7F178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573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2333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997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601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4050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23075" y="271463"/>
            <a:ext cx="1943100" cy="5595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271463"/>
            <a:ext cx="5680075" cy="5595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A8B5FE-0045-4850-9127-6A0A2346828B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3265-0CAD-40FF-9D8C-D464CF5CC9F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547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835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67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242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351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2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63AB6B-2CEE-4413-B9F2-D9FEB89212D9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10CC5C-C26B-4B61-BF9F-497731ACD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8467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6235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4966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4130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8879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83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A52B-137E-4FE3-AA39-4056A0270E24}" type="datetimeFigureOut">
              <a:rPr lang="ru-RU" smtClean="0">
                <a:solidFill>
                  <a:srgbClr val="000000"/>
                </a:solidFill>
              </a:rPr>
              <a:pPr/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3288-E4FC-42E2-ADD9-759DF9517A9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BBFB4-527B-4620-B019-212A342D10B6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99A1B-05B6-4BFD-A8C0-2C4F96F20D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21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321270-347E-4AFC-BA4F-977721BC6703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69B5EE-EEE7-4405-9650-5FADAA806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17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AD450B-DAD7-4E7D-A0A7-1A001B44B8BF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6A1123-1006-4F68-998F-99FB705F8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8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EF7DA2-7091-4F3B-ACD8-EB9D7D3A868E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B0D285-22FE-4E60-AECC-0502FF4F6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15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045BE11-3F9B-4E92-9451-D3348B81416B}" type="datetimeFigureOut">
              <a:rPr lang="ru-RU"/>
              <a:pPr>
                <a:defRPr/>
              </a:pPr>
              <a:t>29.01.2012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47603D1B-D4C8-4FE1-A834-C3DACB05A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1238B66-CD4D-41D8-9823-56D43F5F792E}" type="datetimeFigureOut">
              <a:rPr lang="ru-RU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29.01.2012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79E3FB-30F6-4AAE-AA3F-DA6AB72F5D69}" type="slidenum">
              <a:rPr lang="ru-RU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843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675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20B886-2695-4F73-830F-4AD034BFB2C8}" type="datetimeFigureOut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29.01.2012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683571-89C6-4BC7-BD21-73E997AB9807}" type="slidenum">
              <a:rPr lang="ru-RU">
                <a:solidFill>
                  <a:srgbClr val="000000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6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ransition spd="slow"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itchFamily="18" charset="2"/>
        <a:buChar char="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>
          <a:solidFill>
            <a:schemeClr val="tx1"/>
          </a:solidFill>
          <a:latin typeface="+mn-lt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>
          <a:solidFill>
            <a:schemeClr val="tx1"/>
          </a:solidFill>
          <a:latin typeface="+mn-lt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>
          <a:solidFill>
            <a:schemeClr val="tx1"/>
          </a:solidFill>
          <a:latin typeface="+mn-lt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5pPr>
      <a:lvl6pPr marL="20018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6pPr>
      <a:lvl7pPr marL="24590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7pPr>
      <a:lvl8pPr marL="29162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8pPr>
      <a:lvl9pPr marL="33734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85763"/>
            <a:ext cx="966788" cy="457200"/>
            <a:chOff x="0" y="243"/>
            <a:chExt cx="609" cy="28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auto">
            <a:xfrm>
              <a:off x="0" y="243"/>
              <a:ext cx="20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1" y="0"/>
                </a:cxn>
                <a:cxn ang="0">
                  <a:pos x="165" y="287"/>
                </a:cxn>
                <a:cxn ang="0">
                  <a:pos x="0" y="287"/>
                </a:cxn>
                <a:cxn ang="0">
                  <a:pos x="0" y="0"/>
                </a:cxn>
              </a:cxnLst>
              <a:rect l="0" t="0" r="r" b="b"/>
              <a:pathLst>
                <a:path w="202" h="288">
                  <a:moveTo>
                    <a:pt x="0" y="0"/>
                  </a:moveTo>
                  <a:lnTo>
                    <a:pt x="201" y="0"/>
                  </a:lnTo>
                  <a:lnTo>
                    <a:pt x="165" y="287"/>
                  </a:lnTo>
                  <a:lnTo>
                    <a:pt x="0" y="287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auto">
            <a:xfrm>
              <a:off x="187" y="243"/>
              <a:ext cx="167" cy="288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0" y="287"/>
                </a:cxn>
                <a:cxn ang="0">
                  <a:pos x="132" y="287"/>
                </a:cxn>
                <a:cxn ang="0">
                  <a:pos x="166" y="0"/>
                </a:cxn>
                <a:cxn ang="0">
                  <a:pos x="34" y="0"/>
                </a:cxn>
              </a:cxnLst>
              <a:rect l="0" t="0" r="r" b="b"/>
              <a:pathLst>
                <a:path w="167" h="288">
                  <a:moveTo>
                    <a:pt x="34" y="0"/>
                  </a:moveTo>
                  <a:lnTo>
                    <a:pt x="0" y="287"/>
                  </a:lnTo>
                  <a:lnTo>
                    <a:pt x="132" y="287"/>
                  </a:lnTo>
                  <a:lnTo>
                    <a:pt x="166" y="0"/>
                  </a:lnTo>
                  <a:lnTo>
                    <a:pt x="34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auto">
            <a:xfrm>
              <a:off x="337" y="243"/>
              <a:ext cx="139" cy="288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0" y="287"/>
                </a:cxn>
                <a:cxn ang="0">
                  <a:pos x="104" y="287"/>
                </a:cxn>
                <a:cxn ang="0">
                  <a:pos x="138" y="0"/>
                </a:cxn>
                <a:cxn ang="0">
                  <a:pos x="35" y="0"/>
                </a:cxn>
              </a:cxnLst>
              <a:rect l="0" t="0" r="r" b="b"/>
              <a:pathLst>
                <a:path w="139" h="288">
                  <a:moveTo>
                    <a:pt x="35" y="0"/>
                  </a:moveTo>
                  <a:lnTo>
                    <a:pt x="0" y="287"/>
                  </a:lnTo>
                  <a:lnTo>
                    <a:pt x="104" y="287"/>
                  </a:lnTo>
                  <a:lnTo>
                    <a:pt x="138" y="0"/>
                  </a:lnTo>
                  <a:lnTo>
                    <a:pt x="35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auto">
            <a:xfrm>
              <a:off x="457" y="243"/>
              <a:ext cx="103" cy="288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0" y="287"/>
                </a:cxn>
                <a:cxn ang="0">
                  <a:pos x="68" y="287"/>
                </a:cxn>
                <a:cxn ang="0">
                  <a:pos x="102" y="0"/>
                </a:cxn>
                <a:cxn ang="0">
                  <a:pos x="34" y="0"/>
                </a:cxn>
              </a:cxnLst>
              <a:rect l="0" t="0" r="r" b="b"/>
              <a:pathLst>
                <a:path w="103" h="288">
                  <a:moveTo>
                    <a:pt x="34" y="0"/>
                  </a:moveTo>
                  <a:lnTo>
                    <a:pt x="0" y="287"/>
                  </a:lnTo>
                  <a:lnTo>
                    <a:pt x="68" y="287"/>
                  </a:lnTo>
                  <a:lnTo>
                    <a:pt x="102" y="0"/>
                  </a:lnTo>
                  <a:lnTo>
                    <a:pt x="34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539" y="243"/>
              <a:ext cx="70" cy="28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287"/>
                </a:cxn>
                <a:cxn ang="0">
                  <a:pos x="35" y="287"/>
                </a:cxn>
                <a:cxn ang="0">
                  <a:pos x="69" y="0"/>
                </a:cxn>
                <a:cxn ang="0">
                  <a:pos x="33" y="0"/>
                </a:cxn>
              </a:cxnLst>
              <a:rect l="0" t="0" r="r" b="b"/>
              <a:pathLst>
                <a:path w="70" h="288">
                  <a:moveTo>
                    <a:pt x="33" y="0"/>
                  </a:moveTo>
                  <a:lnTo>
                    <a:pt x="0" y="287"/>
                  </a:lnTo>
                  <a:lnTo>
                    <a:pt x="35" y="287"/>
                  </a:lnTo>
                  <a:lnTo>
                    <a:pt x="69" y="0"/>
                  </a:lnTo>
                  <a:lnTo>
                    <a:pt x="33" y="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838200" y="6105525"/>
            <a:ext cx="8296275" cy="315913"/>
            <a:chOff x="528" y="3846"/>
            <a:chExt cx="5226" cy="199"/>
          </a:xfrm>
        </p:grpSpPr>
        <p:sp>
          <p:nvSpPr>
            <p:cNvPr id="10249" name="Freeform 9"/>
            <p:cNvSpPr>
              <a:spLocks/>
            </p:cNvSpPr>
            <p:nvPr/>
          </p:nvSpPr>
          <p:spPr bwMode="auto">
            <a:xfrm>
              <a:off x="528" y="3996"/>
              <a:ext cx="5226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225" y="48"/>
                </a:cxn>
                <a:cxn ang="0">
                  <a:pos x="5225" y="0"/>
                </a:cxn>
                <a:cxn ang="0">
                  <a:pos x="12" y="0"/>
                </a:cxn>
                <a:cxn ang="0">
                  <a:pos x="0" y="48"/>
                </a:cxn>
              </a:cxnLst>
              <a:rect l="0" t="0" r="r" b="b"/>
              <a:pathLst>
                <a:path w="5226" h="49">
                  <a:moveTo>
                    <a:pt x="0" y="48"/>
                  </a:moveTo>
                  <a:lnTo>
                    <a:pt x="5225" y="48"/>
                  </a:lnTo>
                  <a:lnTo>
                    <a:pt x="5225" y="0"/>
                  </a:lnTo>
                  <a:lnTo>
                    <a:pt x="12" y="0"/>
                  </a:lnTo>
                  <a:lnTo>
                    <a:pt x="0" y="48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auto">
            <a:xfrm>
              <a:off x="545" y="3921"/>
              <a:ext cx="520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208" y="48"/>
                </a:cxn>
                <a:cxn ang="0">
                  <a:pos x="5208" y="0"/>
                </a:cxn>
                <a:cxn ang="0">
                  <a:pos x="12" y="0"/>
                </a:cxn>
                <a:cxn ang="0">
                  <a:pos x="0" y="48"/>
                </a:cxn>
              </a:cxnLst>
              <a:rect l="0" t="0" r="r" b="b"/>
              <a:pathLst>
                <a:path w="5209" h="49">
                  <a:moveTo>
                    <a:pt x="0" y="48"/>
                  </a:moveTo>
                  <a:lnTo>
                    <a:pt x="5208" y="48"/>
                  </a:lnTo>
                  <a:lnTo>
                    <a:pt x="5208" y="0"/>
                  </a:lnTo>
                  <a:lnTo>
                    <a:pt x="12" y="0"/>
                  </a:lnTo>
                  <a:lnTo>
                    <a:pt x="0" y="48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auto">
            <a:xfrm>
              <a:off x="562" y="3846"/>
              <a:ext cx="5192" cy="51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5191" y="48"/>
                </a:cxn>
                <a:cxn ang="0">
                  <a:pos x="5191" y="0"/>
                </a:cxn>
                <a:cxn ang="0">
                  <a:pos x="12" y="0"/>
                </a:cxn>
                <a:cxn ang="0">
                  <a:pos x="0" y="50"/>
                </a:cxn>
              </a:cxnLst>
              <a:rect l="0" t="0" r="r" b="b"/>
              <a:pathLst>
                <a:path w="5192" h="51">
                  <a:moveTo>
                    <a:pt x="0" y="50"/>
                  </a:moveTo>
                  <a:lnTo>
                    <a:pt x="5191" y="48"/>
                  </a:lnTo>
                  <a:lnTo>
                    <a:pt x="5191" y="0"/>
                  </a:lnTo>
                  <a:lnTo>
                    <a:pt x="12" y="0"/>
                  </a:lnTo>
                  <a:lnTo>
                    <a:pt x="0" y="50"/>
                  </a:lnTo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000000"/>
                </a:solidFill>
                <a:latin typeface="Book Antiqua"/>
              </a:endParaRPr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1463"/>
            <a:ext cx="777557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85925"/>
            <a:ext cx="776287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75413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9A8B5FE-0045-4850-9127-6A0A2346828B}" type="datetimeFigureOut">
              <a:rPr lang="ru-RU" smtClean="0">
                <a:solidFill>
                  <a:srgbClr val="000000"/>
                </a:solidFill>
                <a:latin typeface="Book Antiqu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29.01.2012</a:t>
            </a:fld>
            <a:endParaRPr lang="ru-RU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75413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E43265-0CAD-40FF-9D8C-D464CF5CC9F9}" type="slidenum">
              <a:rPr lang="ru-RU" smtClean="0">
                <a:solidFill>
                  <a:srgbClr val="000000"/>
                </a:solidFill>
                <a:latin typeface="Book Antiqu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75413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83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20000">
              <a:srgbClr val="85C2FF"/>
            </a:gs>
            <a:gs pos="35001">
              <a:srgbClr val="C4D6EB"/>
            </a:gs>
            <a:gs pos="50000">
              <a:srgbClr val="FFEBFA"/>
            </a:gs>
            <a:gs pos="64999">
              <a:srgbClr val="C4D6EB"/>
            </a:gs>
            <a:gs pos="80000">
              <a:srgbClr val="85C2FF"/>
            </a:gs>
            <a:gs pos="100000">
              <a:srgbClr val="5E9E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553A52B-137E-4FE3-AA39-4056A0270E24}" type="datetimeFigureOut">
              <a:rPr lang="ru-RU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29.01.2012</a:t>
            </a:fld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9893288-E4FC-42E2-ADD9-759DF9517A99}" type="slidenum">
              <a:rPr lang="ru-RU">
                <a:solidFill>
                  <a:srgbClr val="000000"/>
                </a:solidFill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2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6207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tx2">
                    <a:satMod val="130000"/>
                  </a:schemeClr>
                </a:solidFill>
              </a:rPr>
              <a:t>Образец подписи тетради</a:t>
            </a:r>
            <a:endParaRPr lang="ru-RU" sz="3200" b="1" i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5" name="Содержимое 4"/>
          <p:cNvSpPr>
            <a:spLocks noGrp="1"/>
          </p:cNvSpPr>
          <p:nvPr>
            <p:ph idx="1"/>
          </p:nvPr>
        </p:nvSpPr>
        <p:spPr>
          <a:xfrm>
            <a:off x="2771800" y="1340768"/>
            <a:ext cx="5715000" cy="444341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ТЕТРАДЬ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для подготовки к ВОУД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 геометрии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учени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__  ___ класса «__»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средней школы №22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г. Костаная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_______________________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kern="1200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Свойства углов при параллельных прямых и секущей</a:t>
            </a: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149" name="Прямая соединительная линия 22"/>
          <p:cNvCxnSpPr>
            <a:cxnSpLocks noChangeShapeType="1"/>
          </p:cNvCxnSpPr>
          <p:nvPr/>
        </p:nvCxnSpPr>
        <p:spPr bwMode="auto">
          <a:xfrm>
            <a:off x="5214938" y="3286125"/>
            <a:ext cx="321468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5214938" y="4572000"/>
            <a:ext cx="3143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Прямая соединительная линия 26"/>
          <p:cNvCxnSpPr>
            <a:cxnSpLocks noChangeShapeType="1"/>
          </p:cNvCxnSpPr>
          <p:nvPr/>
        </p:nvCxnSpPr>
        <p:spPr bwMode="auto">
          <a:xfrm rot="5400000">
            <a:off x="5393531" y="3250407"/>
            <a:ext cx="2928937" cy="14287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Box 27"/>
          <p:cNvSpPr txBox="1">
            <a:spLocks noChangeArrowheads="1"/>
          </p:cNvSpPr>
          <p:nvPr/>
        </p:nvSpPr>
        <p:spPr bwMode="auto">
          <a:xfrm>
            <a:off x="8501063" y="3000375"/>
            <a:ext cx="357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 smtClean="0">
                <a:solidFill>
                  <a:srgbClr val="000000"/>
                </a:solidFill>
                <a:latin typeface="Book Antiqua" pitchFamily="18" charset="0"/>
              </a:rPr>
              <a:t>m</a:t>
            </a:r>
            <a:endParaRPr lang="ru-RU" b="1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3" name="TextBox 28"/>
          <p:cNvSpPr txBox="1">
            <a:spLocks noChangeArrowheads="1"/>
          </p:cNvSpPr>
          <p:nvPr/>
        </p:nvSpPr>
        <p:spPr bwMode="auto">
          <a:xfrm>
            <a:off x="8429625" y="4357688"/>
            <a:ext cx="306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 smtClean="0">
                <a:solidFill>
                  <a:srgbClr val="000000"/>
                </a:solidFill>
                <a:latin typeface="Book Antiqua" pitchFamily="18" charset="0"/>
              </a:rPr>
              <a:t>n</a:t>
            </a:r>
            <a:endParaRPr lang="ru-RU" b="1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4" name="TextBox 29"/>
          <p:cNvSpPr txBox="1">
            <a:spLocks noChangeArrowheads="1"/>
          </p:cNvSpPr>
          <p:nvPr/>
        </p:nvSpPr>
        <p:spPr bwMode="auto">
          <a:xfrm>
            <a:off x="7643813" y="2214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i="1" smtClean="0">
                <a:solidFill>
                  <a:srgbClr val="000000"/>
                </a:solidFill>
                <a:latin typeface="Book Antiqua" pitchFamily="18" charset="0"/>
              </a:rPr>
              <a:t>l</a:t>
            </a:r>
            <a:endParaRPr lang="ru-RU" b="1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5" name="TextBox 23"/>
          <p:cNvSpPr txBox="1">
            <a:spLocks noChangeArrowheads="1"/>
          </p:cNvSpPr>
          <p:nvPr/>
        </p:nvSpPr>
        <p:spPr bwMode="auto">
          <a:xfrm>
            <a:off x="6786563" y="421481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1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6" name="TextBox 25"/>
          <p:cNvSpPr txBox="1">
            <a:spLocks noChangeArrowheads="1"/>
          </p:cNvSpPr>
          <p:nvPr/>
        </p:nvSpPr>
        <p:spPr bwMode="auto">
          <a:xfrm>
            <a:off x="6715125" y="3357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2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7" name="TextBox 30"/>
          <p:cNvSpPr txBox="1">
            <a:spLocks noChangeArrowheads="1"/>
          </p:cNvSpPr>
          <p:nvPr/>
        </p:nvSpPr>
        <p:spPr bwMode="auto">
          <a:xfrm>
            <a:off x="7215188" y="3357563"/>
            <a:ext cx="28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4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58" name="TextBox 31"/>
          <p:cNvSpPr txBox="1">
            <a:spLocks noChangeArrowheads="1"/>
          </p:cNvSpPr>
          <p:nvPr/>
        </p:nvSpPr>
        <p:spPr bwMode="auto">
          <a:xfrm>
            <a:off x="7429500" y="2928938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3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85750" y="1785938"/>
            <a:ext cx="3857625" cy="135731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i="1">
                <a:solidFill>
                  <a:srgbClr val="000000"/>
                </a:solidFill>
                <a:latin typeface="Book Antiqua" pitchFamily="18" charset="0"/>
              </a:rPr>
              <a:t>m </a:t>
            </a:r>
            <a:r>
              <a:rPr lang="en-US" b="1" i="1">
                <a:solidFill>
                  <a:srgbClr val="000000"/>
                </a:solidFill>
                <a:latin typeface="Arial" charset="0"/>
              </a:rPr>
              <a:t>║</a:t>
            </a:r>
            <a:r>
              <a:rPr lang="en-US" sz="2400" b="1" i="1">
                <a:solidFill>
                  <a:srgbClr val="000000"/>
                </a:solidFill>
                <a:latin typeface="Cambria Math" pitchFamily="18" charset="0"/>
              </a:rPr>
              <a:t> n</a:t>
            </a:r>
          </a:p>
          <a:p>
            <a:pPr algn="ctr">
              <a:defRPr/>
            </a:pPr>
            <a:r>
              <a:rPr lang="en-US" sz="2400" b="1" i="1">
                <a:solidFill>
                  <a:srgbClr val="000000"/>
                </a:solidFill>
                <a:latin typeface="Book Antiqua" pitchFamily="18" charset="0"/>
              </a:rPr>
              <a:t>l </a:t>
            </a:r>
            <a:r>
              <a:rPr lang="en-US" sz="2400" b="1" i="1">
                <a:solidFill>
                  <a:srgbClr val="000000"/>
                </a:solidFill>
                <a:latin typeface="Cambria Math" pitchFamily="18" charset="0"/>
              </a:rPr>
              <a:t>- </a:t>
            </a:r>
            <a:r>
              <a:rPr lang="ru-RU" sz="2400" b="1" i="1">
                <a:solidFill>
                  <a:srgbClr val="000000"/>
                </a:solidFill>
                <a:latin typeface="Cambria Math" pitchFamily="18" charset="0"/>
              </a:rPr>
              <a:t>секущая</a:t>
            </a:r>
          </a:p>
        </p:txBody>
      </p:sp>
      <p:sp>
        <p:nvSpPr>
          <p:cNvPr id="35" name="Стрелка вниз 34"/>
          <p:cNvSpPr/>
          <p:nvPr/>
        </p:nvSpPr>
        <p:spPr>
          <a:xfrm>
            <a:off x="857250" y="3143250"/>
            <a:ext cx="71438" cy="85725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2143125" y="3143250"/>
            <a:ext cx="71438" cy="85725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7" name="Стрелка вниз 36"/>
          <p:cNvSpPr/>
          <p:nvPr/>
        </p:nvSpPr>
        <p:spPr>
          <a:xfrm>
            <a:off x="3643313" y="3143250"/>
            <a:ext cx="71437" cy="85725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313" y="4071938"/>
            <a:ext cx="1285875" cy="164306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000000"/>
                </a:solidFill>
                <a:latin typeface="Arial" charset="0"/>
              </a:rPr>
              <a:t>∟</a:t>
            </a:r>
            <a:r>
              <a:rPr lang="ru-RU" b="1">
                <a:solidFill>
                  <a:srgbClr val="000000"/>
                </a:solidFill>
                <a:latin typeface="Cambria Math" pitchFamily="18" charset="0"/>
              </a:rPr>
              <a:t>1= </a:t>
            </a:r>
            <a:r>
              <a:rPr lang="ru-RU" b="1">
                <a:solidFill>
                  <a:srgbClr val="000000"/>
                </a:solidFill>
                <a:latin typeface="Arial" charset="0"/>
              </a:rPr>
              <a:t>∟</a:t>
            </a:r>
            <a:r>
              <a:rPr lang="ru-RU" b="1">
                <a:solidFill>
                  <a:srgbClr val="000000"/>
                </a:solidFill>
                <a:latin typeface="Cambria Math" pitchFamily="18" charset="0"/>
              </a:rPr>
              <a:t>2</a:t>
            </a:r>
          </a:p>
          <a:p>
            <a:pPr algn="ctr">
              <a:defRPr/>
            </a:pPr>
            <a:r>
              <a:rPr lang="ru-RU" sz="1200" b="1" i="1">
                <a:solidFill>
                  <a:srgbClr val="000000"/>
                </a:solidFill>
                <a:latin typeface="Cambria Math" pitchFamily="18" charset="0"/>
              </a:rPr>
              <a:t>Как внутренние накрест лежащие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571625" y="4071938"/>
            <a:ext cx="1487488" cy="164306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000000"/>
                </a:solidFill>
                <a:latin typeface="Arial" charset="0"/>
              </a:rPr>
              <a:t>∟</a:t>
            </a:r>
            <a:r>
              <a:rPr lang="ru-RU" b="1">
                <a:solidFill>
                  <a:srgbClr val="000000"/>
                </a:solidFill>
                <a:latin typeface="Cambria Math" pitchFamily="18" charset="0"/>
              </a:rPr>
              <a:t>1= </a:t>
            </a:r>
            <a:r>
              <a:rPr lang="ru-RU" b="1">
                <a:solidFill>
                  <a:srgbClr val="000000"/>
                </a:solidFill>
                <a:latin typeface="Arial" charset="0"/>
              </a:rPr>
              <a:t>∟</a:t>
            </a:r>
            <a:r>
              <a:rPr lang="ru-RU" b="1">
                <a:solidFill>
                  <a:srgbClr val="000000"/>
                </a:solidFill>
                <a:latin typeface="Cambria Math" pitchFamily="18" charset="0"/>
              </a:rPr>
              <a:t>3</a:t>
            </a:r>
          </a:p>
          <a:p>
            <a:pPr algn="ctr">
              <a:defRPr/>
            </a:pPr>
            <a:r>
              <a:rPr lang="ru-RU" sz="1200" b="1" i="1">
                <a:solidFill>
                  <a:srgbClr val="000000"/>
                </a:solidFill>
                <a:latin typeface="Cambria Math" pitchFamily="18" charset="0"/>
              </a:rPr>
              <a:t>Как соответственные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143250" y="4071938"/>
            <a:ext cx="1716088" cy="164306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000000"/>
                </a:solidFill>
                <a:latin typeface="Arial" charset="0"/>
              </a:rPr>
              <a:t>∟</a:t>
            </a:r>
            <a:r>
              <a:rPr lang="ru-RU" b="1">
                <a:solidFill>
                  <a:srgbClr val="000000"/>
                </a:solidFill>
                <a:latin typeface="Cambria Math" pitchFamily="18" charset="0"/>
              </a:rPr>
              <a:t>1+ </a:t>
            </a:r>
            <a:r>
              <a:rPr lang="ru-RU" b="1">
                <a:solidFill>
                  <a:srgbClr val="000000"/>
                </a:solidFill>
                <a:latin typeface="Arial" charset="0"/>
              </a:rPr>
              <a:t>∟</a:t>
            </a:r>
            <a:r>
              <a:rPr lang="ru-RU" b="1">
                <a:solidFill>
                  <a:srgbClr val="000000"/>
                </a:solidFill>
                <a:latin typeface="Cambria Math" pitchFamily="18" charset="0"/>
              </a:rPr>
              <a:t>4=180 ̊</a:t>
            </a:r>
          </a:p>
          <a:p>
            <a:pPr algn="ctr">
              <a:defRPr/>
            </a:pPr>
            <a:r>
              <a:rPr lang="ru-RU" sz="1200" b="1" i="1">
                <a:solidFill>
                  <a:srgbClr val="000000"/>
                </a:solidFill>
                <a:latin typeface="Cambria Math" pitchFamily="18" charset="0"/>
              </a:rPr>
              <a:t>Как внутренние односторонние</a:t>
            </a:r>
          </a:p>
        </p:txBody>
      </p:sp>
    </p:spTree>
    <p:extLst>
      <p:ext uri="{BB962C8B-B14F-4D97-AF65-F5344CB8AC3E}">
        <p14:creationId xmlns:p14="http://schemas.microsoft.com/office/powerpoint/2010/main" val="182154957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Определение.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4000496" y="1500174"/>
            <a:ext cx="4929222" cy="3911609"/>
          </a:xfrm>
        </p:spPr>
        <p:txBody>
          <a:bodyPr/>
          <a:lstStyle/>
          <a:p>
            <a:pPr indent="468313"/>
            <a:r>
              <a:rPr lang="ru-RU" b="1" dirty="0" smtClean="0"/>
              <a:t>Две прямые, пересекающиеся под прямым углом,  называются </a:t>
            </a:r>
            <a:r>
              <a:rPr lang="ru-RU" b="1" dirty="0" smtClean="0">
                <a:solidFill>
                  <a:srgbClr val="FF0000"/>
                </a:solidFill>
              </a:rPr>
              <a:t>перпендикулярными.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85720" y="3643314"/>
            <a:ext cx="3929090" cy="1588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35687" y="3821909"/>
            <a:ext cx="3357586" cy="1588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26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Понятия.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3829048" cy="4625989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Перпендикуляр.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00B050"/>
                </a:solidFill>
              </a:rPr>
              <a:t>Наклонная.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7030A0"/>
                </a:solidFill>
              </a:rPr>
              <a:t>Проекция наклонной</a:t>
            </a:r>
            <a:endParaRPr lang="ru-RU" dirty="0">
              <a:solidFill>
                <a:srgbClr val="7030A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43438" y="3857628"/>
            <a:ext cx="3929090" cy="1588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6200000" flipV="1">
            <a:off x="5500694" y="2357430"/>
            <a:ext cx="1571636" cy="142876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4786314" y="3071810"/>
            <a:ext cx="1590684" cy="1904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284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Следствие.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71547"/>
            <a:ext cx="8229600" cy="2286016"/>
          </a:xfrm>
        </p:spPr>
        <p:txBody>
          <a:bodyPr/>
          <a:lstStyle/>
          <a:p>
            <a:r>
              <a:rPr lang="ru-RU" i="1" dirty="0" smtClean="0"/>
              <a:t>Расстояние между двумя параллельными прямыми равно длина перпендикуляра, опущенного из любой точки одной прямой на другую.</a:t>
            </a:r>
            <a:endParaRPr lang="ru-RU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2857488" y="3286124"/>
            <a:ext cx="2286016" cy="2286016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4000496" y="3286124"/>
            <a:ext cx="2286016" cy="2286016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053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4274481" cy="6058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260648"/>
            <a:ext cx="4397062" cy="6175128"/>
          </a:xfrm>
        </p:spPr>
        <p:txBody>
          <a:bodyPr/>
          <a:lstStyle/>
          <a:p>
            <a:r>
              <a:rPr lang="ru-RU" sz="2400" dirty="0" smtClean="0"/>
              <a:t>Углы, у которых одна сторона общая, а две другие являются дополнительными лучами, называются </a:t>
            </a:r>
            <a:r>
              <a:rPr lang="ru-RU" sz="2400" b="1" dirty="0" smtClean="0">
                <a:solidFill>
                  <a:srgbClr val="FF0000"/>
                </a:solidFill>
              </a:rPr>
              <a:t>смежными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Сумма смежных углов равна 180</a:t>
            </a:r>
            <a:r>
              <a:rPr lang="ru-RU" sz="2400" b="1" baseline="30000" dirty="0" smtClean="0">
                <a:solidFill>
                  <a:srgbClr val="FF0000"/>
                </a:solidFill>
              </a:rPr>
              <a:t>0</a:t>
            </a:r>
          </a:p>
          <a:p>
            <a:pPr marL="0" indent="0">
              <a:buNone/>
            </a:pPr>
            <a:endParaRPr lang="ru-RU" sz="2400" b="1" baseline="30000" dirty="0" smtClean="0">
              <a:solidFill>
                <a:srgbClr val="FF0000"/>
              </a:solidFill>
            </a:endParaRPr>
          </a:p>
          <a:p>
            <a:r>
              <a:rPr lang="ru-RU" sz="2400" dirty="0" smtClean="0"/>
              <a:t>Углы, у которых стороны одного являются дополнительными лучами другого, называются </a:t>
            </a:r>
            <a:r>
              <a:rPr lang="ru-RU" sz="2400" b="1" dirty="0" smtClean="0">
                <a:solidFill>
                  <a:srgbClr val="FF0000"/>
                </a:solidFill>
              </a:rPr>
              <a:t>вертикальными.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Вертикальные углы равны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014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b="1" dirty="0" smtClean="0"/>
              <a:t>Планиметрия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2402" y="1268760"/>
            <a:ext cx="8229600" cy="2044824"/>
          </a:xfrm>
        </p:spPr>
        <p:txBody>
          <a:bodyPr/>
          <a:lstStyle/>
          <a:p>
            <a:pPr algn="ctr"/>
            <a:r>
              <a:rPr lang="ru-RU" sz="4000" b="1" dirty="0" smtClean="0"/>
              <a:t>Раздел геометрии, изучающий фигуры на плоскости</a:t>
            </a:r>
          </a:p>
          <a:p>
            <a:endParaRPr lang="ru-RU" sz="4000" b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95536" y="3236709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/>
            <a:r>
              <a:rPr lang="ru-RU" sz="6000" b="1" dirty="0" smtClean="0"/>
              <a:t>Стереометрия</a:t>
            </a:r>
            <a:endParaRPr lang="ru-RU" sz="6000" b="1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590238" y="4221088"/>
            <a:ext cx="8229600" cy="20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ru-RU" sz="4000" b="1" dirty="0" smtClean="0"/>
              <a:t>Раздел геометрии, изучающий фигуры в пространстве</a:t>
            </a:r>
          </a:p>
          <a:p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8244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algn="ctr"/>
            <a:r>
              <a:rPr lang="ru-RU" b="1" dirty="0" smtClean="0"/>
              <a:t>Основные понятия геометрии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307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Определение</a:t>
            </a:r>
            <a:r>
              <a:rPr lang="ru-RU" dirty="0" smtClean="0"/>
              <a:t> – описание смысла нового понятия через ранее известные понятия.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Доказательство</a:t>
            </a:r>
            <a:r>
              <a:rPr lang="ru-RU" dirty="0" smtClean="0"/>
              <a:t> – поэтапное рассуждение о справедливости данного утверждения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Аксиома</a:t>
            </a:r>
            <a:r>
              <a:rPr lang="ru-RU" dirty="0" smtClean="0"/>
              <a:t> – утверждение, истинность которого не требует доказательства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Теорема </a:t>
            </a:r>
            <a:r>
              <a:rPr lang="ru-RU" dirty="0" smtClean="0"/>
              <a:t>- </a:t>
            </a:r>
            <a:r>
              <a:rPr lang="ru-RU" dirty="0"/>
              <a:t>утверждение, истинность которого </a:t>
            </a:r>
            <a:r>
              <a:rPr lang="ru-RU" dirty="0" smtClean="0"/>
              <a:t>требует </a:t>
            </a:r>
            <a:r>
              <a:rPr lang="ru-RU" dirty="0"/>
              <a:t>доказательства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70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61389"/>
            <a:ext cx="2814128" cy="1112522"/>
          </a:xfrm>
        </p:spPr>
        <p:txBody>
          <a:bodyPr/>
          <a:lstStyle/>
          <a:p>
            <a:pPr algn="ctr"/>
            <a:r>
              <a:rPr lang="ru-RU" sz="6600" b="1" dirty="0" smtClean="0">
                <a:solidFill>
                  <a:srgbClr val="7030A0"/>
                </a:solidFill>
              </a:rPr>
              <a:t>Точка</a:t>
            </a:r>
            <a:endParaRPr lang="ru-RU" sz="6600" b="1" dirty="0">
              <a:solidFill>
                <a:srgbClr val="7030A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051720" y="2176153"/>
            <a:ext cx="900827" cy="923330"/>
            <a:chOff x="2051720" y="2176153"/>
            <a:chExt cx="900827" cy="923330"/>
          </a:xfrm>
        </p:grpSpPr>
        <p:sp>
          <p:nvSpPr>
            <p:cNvPr id="5" name="Овал 4"/>
            <p:cNvSpPr/>
            <p:nvPr/>
          </p:nvSpPr>
          <p:spPr>
            <a:xfrm>
              <a:off x="2051720" y="235743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267744" y="2176153"/>
              <a:ext cx="68480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5400" b="1" dirty="0">
                  <a:ln w="11430"/>
                  <a:gradFill>
                    <a:gsLst>
                      <a:gs pos="0">
                        <a:srgbClr val="35742A">
                          <a:tint val="90000"/>
                          <a:satMod val="120000"/>
                        </a:srgbClr>
                      </a:gs>
                      <a:gs pos="25000">
                        <a:srgbClr val="35742A">
                          <a:tint val="93000"/>
                          <a:satMod val="120000"/>
                        </a:srgbClr>
                      </a:gs>
                      <a:gs pos="50000">
                        <a:srgbClr val="35742A">
                          <a:shade val="89000"/>
                          <a:satMod val="110000"/>
                        </a:srgbClr>
                      </a:gs>
                      <a:gs pos="75000">
                        <a:srgbClr val="35742A">
                          <a:tint val="93000"/>
                          <a:satMod val="120000"/>
                        </a:srgbClr>
                      </a:gs>
                      <a:gs pos="100000">
                        <a:srgbClr val="35742A">
                          <a:tint val="90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"/>
                </a:rPr>
                <a:t>А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657698" y="2600682"/>
            <a:ext cx="817388" cy="923330"/>
            <a:chOff x="657698" y="2600682"/>
            <a:chExt cx="817388" cy="923330"/>
          </a:xfrm>
        </p:grpSpPr>
        <p:sp>
          <p:nvSpPr>
            <p:cNvPr id="10" name="Овал 9"/>
            <p:cNvSpPr/>
            <p:nvPr/>
          </p:nvSpPr>
          <p:spPr>
            <a:xfrm>
              <a:off x="1403648" y="285213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57698" y="2600682"/>
              <a:ext cx="68480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5400" b="1" dirty="0">
                  <a:ln w="11430"/>
                  <a:gradFill>
                    <a:gsLst>
                      <a:gs pos="0">
                        <a:srgbClr val="35742A">
                          <a:tint val="90000"/>
                          <a:satMod val="120000"/>
                        </a:srgbClr>
                      </a:gs>
                      <a:gs pos="25000">
                        <a:srgbClr val="35742A">
                          <a:tint val="93000"/>
                          <a:satMod val="120000"/>
                        </a:srgbClr>
                      </a:gs>
                      <a:gs pos="50000">
                        <a:srgbClr val="35742A">
                          <a:shade val="89000"/>
                          <a:satMod val="110000"/>
                        </a:srgbClr>
                      </a:gs>
                      <a:gs pos="75000">
                        <a:srgbClr val="35742A">
                          <a:tint val="93000"/>
                          <a:satMod val="120000"/>
                        </a:srgbClr>
                      </a:gs>
                      <a:gs pos="100000">
                        <a:srgbClr val="35742A">
                          <a:tint val="90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"/>
                </a:rPr>
                <a:t>H</a:t>
              </a:r>
              <a:endParaRPr lang="ru-RU" sz="5400" b="1" dirty="0">
                <a:ln w="11430"/>
                <a:gradFill>
                  <a:gsLst>
                    <a:gs pos="0">
                      <a:srgbClr val="35742A">
                        <a:tint val="90000"/>
                        <a:satMod val="120000"/>
                      </a:srgbClr>
                    </a:gs>
                    <a:gs pos="25000">
                      <a:srgbClr val="35742A">
                        <a:tint val="93000"/>
                        <a:satMod val="120000"/>
                      </a:srgbClr>
                    </a:gs>
                    <a:gs pos="50000">
                      <a:srgbClr val="35742A">
                        <a:shade val="89000"/>
                        <a:satMod val="110000"/>
                      </a:srgbClr>
                    </a:gs>
                    <a:gs pos="75000">
                      <a:srgbClr val="35742A">
                        <a:tint val="93000"/>
                        <a:satMod val="120000"/>
                      </a:srgbClr>
                    </a:gs>
                    <a:gs pos="100000">
                      <a:srgbClr val="35742A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3203848" y="2780928"/>
            <a:ext cx="775478" cy="923330"/>
            <a:chOff x="3714744" y="1714488"/>
            <a:chExt cx="775478" cy="923330"/>
          </a:xfrm>
        </p:grpSpPr>
        <p:sp>
          <p:nvSpPr>
            <p:cNvPr id="11" name="Овал 10"/>
            <p:cNvSpPr/>
            <p:nvPr/>
          </p:nvSpPr>
          <p:spPr>
            <a:xfrm>
              <a:off x="3714744" y="228599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766946" y="1714488"/>
              <a:ext cx="72327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5400" b="1" dirty="0">
                  <a:ln w="11430"/>
                  <a:gradFill>
                    <a:gsLst>
                      <a:gs pos="0">
                        <a:srgbClr val="35742A">
                          <a:tint val="90000"/>
                          <a:satMod val="120000"/>
                        </a:srgbClr>
                      </a:gs>
                      <a:gs pos="25000">
                        <a:srgbClr val="35742A">
                          <a:tint val="93000"/>
                          <a:satMod val="120000"/>
                        </a:srgbClr>
                      </a:gs>
                      <a:gs pos="50000">
                        <a:srgbClr val="35742A">
                          <a:shade val="89000"/>
                          <a:satMod val="110000"/>
                        </a:srgbClr>
                      </a:gs>
                      <a:gs pos="75000">
                        <a:srgbClr val="35742A">
                          <a:tint val="93000"/>
                          <a:satMod val="120000"/>
                        </a:srgbClr>
                      </a:gs>
                      <a:gs pos="100000">
                        <a:srgbClr val="35742A">
                          <a:tint val="90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"/>
                </a:rPr>
                <a:t>О</a:t>
              </a:r>
            </a:p>
          </p:txBody>
        </p:sp>
      </p:grp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74469"/>
            <a:ext cx="3240360" cy="145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572051"/>
            <a:ext cx="2828925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979" y="2829262"/>
            <a:ext cx="2103437" cy="154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0145" y="5028004"/>
            <a:ext cx="207962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784" y="4851250"/>
            <a:ext cx="2328863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815" y="3789040"/>
            <a:ext cx="4036375" cy="1417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696290" y="312878"/>
            <a:ext cx="77514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Неопределяемые понятия.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0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4888" y="332656"/>
            <a:ext cx="4248494" cy="1880758"/>
          </a:xfrm>
        </p:spPr>
        <p:txBody>
          <a:bodyPr/>
          <a:lstStyle/>
          <a:p>
            <a:pPr algn="ctr"/>
            <a:r>
              <a:rPr lang="ru-RU" sz="3600" b="1" dirty="0" smtClean="0"/>
              <a:t>Сколько прямых можно провести через две точки?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5364088" y="2873802"/>
            <a:ext cx="2982632" cy="1250165"/>
            <a:chOff x="2000232" y="2357430"/>
            <a:chExt cx="5000660" cy="1643074"/>
          </a:xfrm>
        </p:grpSpPr>
        <p:sp>
          <p:nvSpPr>
            <p:cNvPr id="4" name="Овал 3"/>
            <p:cNvSpPr/>
            <p:nvPr/>
          </p:nvSpPr>
          <p:spPr>
            <a:xfrm>
              <a:off x="2928926" y="3357562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714612" y="2357430"/>
              <a:ext cx="646332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5400" b="1" dirty="0">
                  <a:ln w="11430"/>
                  <a:gradFill>
                    <a:gsLst>
                      <a:gs pos="0">
                        <a:srgbClr val="35742A">
                          <a:tint val="90000"/>
                          <a:satMod val="120000"/>
                        </a:srgbClr>
                      </a:gs>
                      <a:gs pos="25000">
                        <a:srgbClr val="35742A">
                          <a:tint val="93000"/>
                          <a:satMod val="120000"/>
                        </a:srgbClr>
                      </a:gs>
                      <a:gs pos="50000">
                        <a:srgbClr val="35742A">
                          <a:shade val="89000"/>
                          <a:satMod val="110000"/>
                        </a:srgbClr>
                      </a:gs>
                      <a:gs pos="75000">
                        <a:srgbClr val="35742A">
                          <a:tint val="93000"/>
                          <a:satMod val="120000"/>
                        </a:srgbClr>
                      </a:gs>
                      <a:gs pos="100000">
                        <a:srgbClr val="35742A">
                          <a:tint val="90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"/>
                </a:rPr>
                <a:t>А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857884" y="2714620"/>
              <a:ext cx="646332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5400" b="1" dirty="0">
                  <a:ln w="11430"/>
                  <a:gradFill>
                    <a:gsLst>
                      <a:gs pos="0">
                        <a:srgbClr val="35742A">
                          <a:tint val="90000"/>
                          <a:satMod val="120000"/>
                        </a:srgbClr>
                      </a:gs>
                      <a:gs pos="25000">
                        <a:srgbClr val="35742A">
                          <a:tint val="93000"/>
                          <a:satMod val="120000"/>
                        </a:srgbClr>
                      </a:gs>
                      <a:gs pos="50000">
                        <a:srgbClr val="35742A">
                          <a:shade val="89000"/>
                          <a:satMod val="110000"/>
                        </a:srgbClr>
                      </a:gs>
                      <a:gs pos="75000">
                        <a:srgbClr val="35742A">
                          <a:tint val="93000"/>
                          <a:satMod val="120000"/>
                        </a:srgbClr>
                      </a:gs>
                      <a:gs pos="100000">
                        <a:srgbClr val="35742A">
                          <a:tint val="90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"/>
                </a:rPr>
                <a:t>В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6143636" y="3857628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srgbClr val="FFFFFF"/>
                </a:solidFill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2000232" y="3214686"/>
              <a:ext cx="5000660" cy="78581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71472" y="4857760"/>
            <a:ext cx="8286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800" b="1" i="1" dirty="0">
                <a:solidFill>
                  <a:srgbClr val="FF0000"/>
                </a:solidFill>
                <a:latin typeface="Arial"/>
              </a:rPr>
              <a:t>Аксиома </a:t>
            </a:r>
            <a:r>
              <a:rPr lang="en-US" sz="2800" b="1" i="1" dirty="0">
                <a:solidFill>
                  <a:srgbClr val="FF0000"/>
                </a:solidFill>
                <a:latin typeface="Arial"/>
              </a:rPr>
              <a:t>I</a:t>
            </a:r>
            <a:r>
              <a:rPr lang="ru-RU" sz="2800" b="1" i="1" baseline="-25000" dirty="0">
                <a:solidFill>
                  <a:srgbClr val="FF0000"/>
                </a:solidFill>
                <a:latin typeface="Arial"/>
              </a:rPr>
              <a:t>2</a:t>
            </a:r>
            <a:r>
              <a:rPr lang="en-US" sz="2800" b="1" i="1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800" b="1" i="1" dirty="0">
                <a:solidFill>
                  <a:srgbClr val="000000"/>
                </a:solidFill>
                <a:latin typeface="Arial"/>
              </a:rPr>
              <a:t>Через любые две точки можно провести прямую, причем только одну.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6360" y="332656"/>
            <a:ext cx="45365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600" b="1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Сколько прямых можно провести через одну точку?</a:t>
            </a:r>
            <a:endParaRPr lang="ru-RU" sz="14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49" y="2884264"/>
            <a:ext cx="14573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2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770812" cy="633400"/>
          </a:xfrm>
        </p:spPr>
        <p:txBody>
          <a:bodyPr/>
          <a:lstStyle/>
          <a:p>
            <a:pPr algn="ctr"/>
            <a:r>
              <a:rPr lang="ru-RU" b="1" dirty="0" smtClean="0"/>
              <a:t>Геометрические фигуры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71547"/>
            <a:ext cx="8299648" cy="532925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Отрезок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– часть прямой, состоящая из всех ее точек, лежащих между двумя данными точками.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Луч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– полупрямая (часть прямой, полученная, когда точка делит прямую на две части)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Угол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– это часть плоскости, ограниченная двумя лучами, выходящими из  одной точки.</a:t>
            </a:r>
          </a:p>
          <a:p>
            <a:pPr marL="0" indent="0">
              <a:buNone/>
            </a:pPr>
            <a:r>
              <a:rPr lang="ru-RU" i="1" u="sng" dirty="0" smtClean="0"/>
              <a:t>Виды углов: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острый, тупой, прямой,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развернутый.</a:t>
            </a:r>
          </a:p>
        </p:txBody>
      </p:sp>
    </p:spTree>
    <p:extLst>
      <p:ext uri="{BB962C8B-B14F-4D97-AF65-F5344CB8AC3E}">
        <p14:creationId xmlns:p14="http://schemas.microsoft.com/office/powerpoint/2010/main" val="3110730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Определение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428736"/>
            <a:ext cx="8110565" cy="4181475"/>
          </a:xfrm>
        </p:spPr>
        <p:txBody>
          <a:bodyPr/>
          <a:lstStyle/>
          <a:p>
            <a:pPr algn="just"/>
            <a:r>
              <a:rPr lang="ru-RU" dirty="0" smtClean="0"/>
              <a:t>Прямые, лежащие на одной плоскости, не имеющие общих точек, называются </a:t>
            </a:r>
            <a:r>
              <a:rPr lang="ru-RU" b="1" i="1" dirty="0" smtClean="0">
                <a:solidFill>
                  <a:srgbClr val="C00000"/>
                </a:solidFill>
              </a:rPr>
              <a:t>параллельными прямыми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1714480" y="3000372"/>
            <a:ext cx="2928958" cy="23574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3357554" y="3071810"/>
            <a:ext cx="2928958" cy="235745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71604" y="4429132"/>
            <a:ext cx="6429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4400" b="1" dirty="0" smtClean="0">
                <a:solidFill>
                  <a:srgbClr val="000000"/>
                </a:solidFill>
                <a:latin typeface="Book Antiqua"/>
              </a:rPr>
              <a:t>а</a:t>
            </a:r>
            <a:endParaRPr lang="ru-RU" sz="44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0826" y="4143380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4000" b="1" dirty="0" smtClean="0">
                <a:solidFill>
                  <a:srgbClr val="C00000"/>
                </a:solidFill>
                <a:latin typeface="Book Antiqua"/>
              </a:rPr>
              <a:t>а</a:t>
            </a:r>
            <a:r>
              <a:rPr lang="en-US" sz="2800" b="1" dirty="0" smtClean="0">
                <a:solidFill>
                  <a:srgbClr val="C00000"/>
                </a:solidFill>
                <a:latin typeface="Book Antiqua"/>
              </a:rPr>
              <a:t> || </a:t>
            </a:r>
            <a:r>
              <a:rPr lang="en-US" sz="4000" b="1" dirty="0" smtClean="0">
                <a:solidFill>
                  <a:srgbClr val="C00000"/>
                </a:solidFill>
                <a:latin typeface="Book Antiqua"/>
              </a:rPr>
              <a:t>b</a:t>
            </a:r>
            <a:endParaRPr lang="ru-RU" sz="2800" b="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1802" y="464344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4400" b="1" dirty="0" smtClean="0">
                <a:solidFill>
                  <a:srgbClr val="000000"/>
                </a:solidFill>
                <a:latin typeface="Book Antiqua"/>
              </a:rPr>
              <a:t>b</a:t>
            </a:r>
            <a:endParaRPr lang="ru-RU" sz="4400" b="1" dirty="0">
              <a:solidFill>
                <a:srgbClr val="00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23637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Аксиома </a:t>
            </a:r>
            <a:r>
              <a:rPr lang="en-US" b="1" dirty="0" smtClean="0">
                <a:solidFill>
                  <a:srgbClr val="C00000"/>
                </a:solidFill>
              </a:rPr>
              <a:t>V</a:t>
            </a:r>
            <a:r>
              <a:rPr lang="ru-RU" b="1" baseline="-25000" dirty="0" smtClean="0">
                <a:solidFill>
                  <a:srgbClr val="C00000"/>
                </a:solidFill>
              </a:rPr>
              <a:t>1 </a:t>
            </a:r>
            <a:br>
              <a:rPr lang="ru-RU" b="1" baseline="-25000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(аксиома параллельности)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7896251" cy="3752847"/>
          </a:xfrm>
        </p:spPr>
        <p:txBody>
          <a:bodyPr/>
          <a:lstStyle/>
          <a:p>
            <a:pPr algn="just"/>
            <a:r>
              <a:rPr lang="ru-RU" dirty="0" smtClean="0"/>
              <a:t>Через точку, лежащую вне данной прямой на плоскости, можно провести одну и только одну прямую, параллельную данной.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10800000" flipV="1">
            <a:off x="1357290" y="3571876"/>
            <a:ext cx="4572032" cy="142876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428992" y="428625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5206" y="4500570"/>
            <a:ext cx="6429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4400" b="1" dirty="0" smtClean="0">
                <a:solidFill>
                  <a:srgbClr val="000000"/>
                </a:solidFill>
                <a:latin typeface="Book Antiqua"/>
              </a:rPr>
              <a:t>а</a:t>
            </a:r>
            <a:endParaRPr lang="ru-RU" sz="4400" b="1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3174" y="3857628"/>
            <a:ext cx="6429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4400" b="1" dirty="0" smtClean="0">
                <a:solidFill>
                  <a:srgbClr val="000000"/>
                </a:solidFill>
                <a:latin typeface="Book Antiqua"/>
              </a:rPr>
              <a:t>А</a:t>
            </a:r>
            <a:endParaRPr lang="ru-RU" sz="4400" b="1" dirty="0">
              <a:solidFill>
                <a:srgbClr val="000000"/>
              </a:solidFill>
              <a:latin typeface="Book Antiqua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3081326" y="4581532"/>
            <a:ext cx="4572032" cy="14287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824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i="1" kern="1200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Какой угол на рисунке образует с </a:t>
            </a:r>
            <a:r>
              <a:rPr lang="ru-RU" sz="3600" i="1" kern="1200" dirty="0">
                <a:ln w="6350">
                  <a:noFill/>
                </a:ln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ambria Math"/>
                <a:ea typeface="Cambria Math"/>
              </a:rPr>
              <a:t>∠АВЕ пару:</a:t>
            </a:r>
            <a:endParaRPr lang="ru-RU" sz="3600" i="1" kern="1200" dirty="0">
              <a:ln w="6350">
                <a:noFill/>
              </a:ln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0" y="1928813"/>
            <a:ext cx="3857625" cy="40005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b="1" i="1" kern="1200" dirty="0">
                <a:solidFill>
                  <a:schemeClr val="accent2">
                    <a:lumMod val="75000"/>
                  </a:schemeClr>
                </a:solidFill>
              </a:rPr>
              <a:t>Внутренних накрест лежащих углов;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b="1" i="1" kern="1200" dirty="0">
                <a:solidFill>
                  <a:schemeClr val="accent2">
                    <a:lumMod val="75000"/>
                  </a:schemeClr>
                </a:solidFill>
              </a:rPr>
              <a:t>Внутренних односторонних углов;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ru-RU" b="1" i="1" kern="1200" dirty="0">
                <a:solidFill>
                  <a:schemeClr val="accent2">
                    <a:lumMod val="75000"/>
                  </a:schemeClr>
                </a:solidFill>
              </a:rPr>
              <a:t>Соответственных углов?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4714875" y="1928813"/>
            <a:ext cx="2500313" cy="16430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5429250" y="2643188"/>
            <a:ext cx="2500313" cy="17859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857750" y="2714625"/>
            <a:ext cx="3000375" cy="4286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18"/>
          <p:cNvSpPr txBox="1">
            <a:spLocks noChangeArrowheads="1"/>
          </p:cNvSpPr>
          <p:nvPr/>
        </p:nvSpPr>
        <p:spPr bwMode="auto">
          <a:xfrm>
            <a:off x="5000625" y="292893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3080" name="TextBox 19"/>
          <p:cNvSpPr txBox="1">
            <a:spLocks noChangeArrowheads="1"/>
          </p:cNvSpPr>
          <p:nvPr/>
        </p:nvSpPr>
        <p:spPr bwMode="auto">
          <a:xfrm>
            <a:off x="6072188" y="2214563"/>
            <a:ext cx="33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3081" name="TextBox 21"/>
          <p:cNvSpPr txBox="1">
            <a:spLocks noChangeArrowheads="1"/>
          </p:cNvSpPr>
          <p:nvPr/>
        </p:nvSpPr>
        <p:spPr bwMode="auto">
          <a:xfrm>
            <a:off x="7143750" y="16430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3082" name="TextBox 23"/>
          <p:cNvSpPr txBox="1">
            <a:spLocks noChangeArrowheads="1"/>
          </p:cNvSpPr>
          <p:nvPr/>
        </p:nvSpPr>
        <p:spPr bwMode="auto">
          <a:xfrm>
            <a:off x="5929313" y="3643313"/>
            <a:ext cx="33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smtClean="0">
                <a:solidFill>
                  <a:srgbClr val="000000"/>
                </a:solidFill>
                <a:latin typeface="Times New Roman" pitchFamily="18" charset="0"/>
              </a:rPr>
              <a:t>Е</a:t>
            </a:r>
          </a:p>
        </p:txBody>
      </p:sp>
      <p:sp>
        <p:nvSpPr>
          <p:cNvPr id="3083" name="TextBox 24"/>
          <p:cNvSpPr txBox="1">
            <a:spLocks noChangeArrowheads="1"/>
          </p:cNvSpPr>
          <p:nvPr/>
        </p:nvSpPr>
        <p:spPr bwMode="auto">
          <a:xfrm>
            <a:off x="5143500" y="4357688"/>
            <a:ext cx="376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D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4" name="TextBox 26"/>
          <p:cNvSpPr txBox="1">
            <a:spLocks noChangeArrowheads="1"/>
          </p:cNvSpPr>
          <p:nvPr/>
        </p:nvSpPr>
        <p:spPr bwMode="auto">
          <a:xfrm>
            <a:off x="6357938" y="414337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K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5" name="TextBox 27"/>
          <p:cNvSpPr txBox="1">
            <a:spLocks noChangeArrowheads="1"/>
          </p:cNvSpPr>
          <p:nvPr/>
        </p:nvSpPr>
        <p:spPr bwMode="auto">
          <a:xfrm>
            <a:off x="7858125" y="2714625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F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86" name="TextBox 28"/>
          <p:cNvSpPr txBox="1">
            <a:spLocks noChangeArrowheads="1"/>
          </p:cNvSpPr>
          <p:nvPr/>
        </p:nvSpPr>
        <p:spPr bwMode="auto">
          <a:xfrm>
            <a:off x="6215063" y="1714500"/>
            <a:ext cx="323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smtClean="0">
                <a:solidFill>
                  <a:srgbClr val="000000"/>
                </a:solidFill>
                <a:latin typeface="Book Antiqua" pitchFamily="18" charset="0"/>
              </a:rPr>
              <a:t>P</a:t>
            </a:r>
            <a:endParaRPr lang="ru-RU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Дуга 33"/>
          <p:cNvSpPr>
            <a:spLocks noChangeArrowheads="1"/>
          </p:cNvSpPr>
          <p:nvPr/>
        </p:nvSpPr>
        <p:spPr bwMode="auto">
          <a:xfrm rot="-10046766">
            <a:off x="6169025" y="2543175"/>
            <a:ext cx="428625" cy="285750"/>
          </a:xfrm>
          <a:custGeom>
            <a:avLst/>
            <a:gdLst>
              <a:gd name="T0" fmla="*/ 214313 w 428625"/>
              <a:gd name="T1" fmla="*/ 0 h 285750"/>
              <a:gd name="T2" fmla="*/ 214313 w 428625"/>
              <a:gd name="T3" fmla="*/ 142875 h 285750"/>
              <a:gd name="T4" fmla="*/ 428625 w 428625"/>
              <a:gd name="T5" fmla="*/ 142875 h 285750"/>
              <a:gd name="T6" fmla="*/ 11796480 60000 65536"/>
              <a:gd name="T7" fmla="*/ 11796480 60000 65536"/>
              <a:gd name="T8" fmla="*/ 5898240 60000 65536"/>
              <a:gd name="T9" fmla="*/ 214313 w 428625"/>
              <a:gd name="T10" fmla="*/ 0 h 285750"/>
              <a:gd name="T11" fmla="*/ 428625 w 428625"/>
              <a:gd name="T12" fmla="*/ 142875 h 2857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8625" h="285750" stroke="0">
                <a:moveTo>
                  <a:pt x="214313" y="0"/>
                </a:moveTo>
                <a:lnTo>
                  <a:pt x="214312" y="0"/>
                </a:lnTo>
                <a:cubicBezTo>
                  <a:pt x="332674" y="0"/>
                  <a:pt x="428626" y="63967"/>
                  <a:pt x="428626" y="142875"/>
                </a:cubicBezTo>
                <a:lnTo>
                  <a:pt x="214313" y="142875"/>
                </a:lnTo>
                <a:close/>
              </a:path>
              <a:path w="428625" h="285750" fill="none">
                <a:moveTo>
                  <a:pt x="214313" y="0"/>
                </a:moveTo>
                <a:lnTo>
                  <a:pt x="214312" y="0"/>
                </a:lnTo>
                <a:cubicBezTo>
                  <a:pt x="332674" y="0"/>
                  <a:pt x="428626" y="63967"/>
                  <a:pt x="428626" y="142875"/>
                </a:cubicBezTo>
              </a:path>
            </a:pathLst>
          </a:cu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92867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Апекс">
  <a:themeElements>
    <a:clrScheme name="Апекс 1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Апекс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Апекс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VNGLIN">
  <a:themeElements>
    <a:clrScheme name="MOVNGLIN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OVNGLI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VNGLIN 1">
        <a:dk1>
          <a:srgbClr val="000000"/>
        </a:dk1>
        <a:lt1>
          <a:srgbClr val="FFFFFF"/>
        </a:lt1>
        <a:dk2>
          <a:srgbClr val="00279F"/>
        </a:dk2>
        <a:lt2>
          <a:srgbClr val="FAFD00"/>
        </a:lt2>
        <a:accent1>
          <a:srgbClr val="FE9B03"/>
        </a:accent1>
        <a:accent2>
          <a:srgbClr val="FF0000"/>
        </a:accent2>
        <a:accent3>
          <a:srgbClr val="AAACCD"/>
        </a:accent3>
        <a:accent4>
          <a:srgbClr val="DADADA"/>
        </a:accent4>
        <a:accent5>
          <a:srgbClr val="FECBAA"/>
        </a:accent5>
        <a:accent6>
          <a:srgbClr val="E70000"/>
        </a:accent6>
        <a:hlink>
          <a:srgbClr val="00FF00"/>
        </a:hlink>
        <a:folHlink>
          <a:srgbClr val="CF0E3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VNGLIN 2">
        <a:dk1>
          <a:srgbClr val="000000"/>
        </a:dk1>
        <a:lt1>
          <a:srgbClr val="FFFFFF"/>
        </a:lt1>
        <a:dk2>
          <a:srgbClr val="0000FF"/>
        </a:dk2>
        <a:lt2>
          <a:srgbClr val="000000"/>
        </a:lt2>
        <a:accent1>
          <a:srgbClr val="00FFFF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AAFFFF"/>
        </a:accent5>
        <a:accent6>
          <a:srgbClr val="E70000"/>
        </a:accent6>
        <a:hlink>
          <a:srgbClr val="00FF00"/>
        </a:hlink>
        <a:folHlink>
          <a:srgbClr val="A0A0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VNGLI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474747"/>
        </a:accent1>
        <a:accent2>
          <a:srgbClr val="DADADA"/>
        </a:accent2>
        <a:accent3>
          <a:srgbClr val="FFFFFF"/>
        </a:accent3>
        <a:accent4>
          <a:srgbClr val="000000"/>
        </a:accent4>
        <a:accent5>
          <a:srgbClr val="B1B1B1"/>
        </a:accent5>
        <a:accent6>
          <a:srgbClr val="C5C5C5"/>
        </a:accent6>
        <a:hlink>
          <a:srgbClr val="000000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наша галактика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80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</TotalTime>
  <Words>384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Солнцестояние</vt:lpstr>
      <vt:lpstr>Край</vt:lpstr>
      <vt:lpstr>Апекс</vt:lpstr>
      <vt:lpstr>MOVNGLIN</vt:lpstr>
      <vt:lpstr>наша галактика</vt:lpstr>
      <vt:lpstr>Образец подписи тетради</vt:lpstr>
      <vt:lpstr>Планиметрия</vt:lpstr>
      <vt:lpstr>Основные понятия геометрии</vt:lpstr>
      <vt:lpstr>Точка</vt:lpstr>
      <vt:lpstr>Сколько прямых можно провести через две точки? </vt:lpstr>
      <vt:lpstr>Геометрические фигуры</vt:lpstr>
      <vt:lpstr>Определение</vt:lpstr>
      <vt:lpstr>Аксиома V1  (аксиома параллельности)</vt:lpstr>
      <vt:lpstr>Какой угол на рисунке образует с ∠АВЕ пару:</vt:lpstr>
      <vt:lpstr>Свойства углов при параллельных прямых и секущей</vt:lpstr>
      <vt:lpstr>Определение.</vt:lpstr>
      <vt:lpstr>Понятия.</vt:lpstr>
      <vt:lpstr>Следствие.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Образец подписи  рабочей тетради</dc:title>
  <dc:creator>Мама</dc:creator>
  <cp:lastModifiedBy>FAMILY</cp:lastModifiedBy>
  <cp:revision>22</cp:revision>
  <dcterms:created xsi:type="dcterms:W3CDTF">2009-09-01T17:01:41Z</dcterms:created>
  <dcterms:modified xsi:type="dcterms:W3CDTF">2012-01-29T04:22:22Z</dcterms:modified>
</cp:coreProperties>
</file>