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15"/>
  </p:notes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302" r:id="rId13"/>
    <p:sldId id="30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DBF11-F924-4D63-98BB-4DCC17484EA3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7F424-0F02-40E0-BF63-4E6177672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559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6147" name="Rectangle 3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40458C"/>
                  </a:solidFill>
                  <a:latin typeface="Tahoma"/>
                </a:endParaRPr>
              </a:p>
            </p:txBody>
          </p:sp>
          <p:grpSp>
            <p:nvGrpSpPr>
              <p:cNvPr id="4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614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5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5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5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5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5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55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5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5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5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59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60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6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6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6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6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6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6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6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6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6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7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71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72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73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74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75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76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77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78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79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80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81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82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83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84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85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86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87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88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89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90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91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92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93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94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95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96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97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98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6199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</p:grpSp>
          <p:sp>
            <p:nvSpPr>
              <p:cNvPr id="6200" name="Line 56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40458C"/>
                  </a:solidFill>
                  <a:latin typeface="Tahoma"/>
                </a:endParaRPr>
              </a:p>
            </p:txBody>
          </p:sp>
        </p:grpSp>
        <p:grpSp>
          <p:nvGrpSpPr>
            <p:cNvPr id="5" name="Group 76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6209" name="Line 65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40458C"/>
                  </a:solidFill>
                  <a:latin typeface="Tahoma"/>
                </a:endParaRPr>
              </a:p>
            </p:txBody>
          </p:sp>
          <p:sp>
            <p:nvSpPr>
              <p:cNvPr id="6207" name="Line 63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40458C"/>
                  </a:solidFill>
                  <a:latin typeface="Tahoma"/>
                </a:endParaRPr>
              </a:p>
            </p:txBody>
          </p:sp>
          <p:sp>
            <p:nvSpPr>
              <p:cNvPr id="6208" name="Line 64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40458C"/>
                  </a:solidFill>
                  <a:latin typeface="Tahoma"/>
                </a:endParaRPr>
              </a:p>
            </p:txBody>
          </p:sp>
          <p:sp>
            <p:nvSpPr>
              <p:cNvPr id="6210" name="Arc 6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40458C"/>
                  </a:solidFill>
                  <a:latin typeface="Tahoma"/>
                </a:endParaRPr>
              </a:p>
            </p:txBody>
          </p:sp>
        </p:grpSp>
        <p:grpSp>
          <p:nvGrpSpPr>
            <p:cNvPr id="6" name="Group 75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6211" name="Line 67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40458C"/>
                  </a:solidFill>
                  <a:latin typeface="Tahoma"/>
                </a:endParaRPr>
              </a:p>
            </p:txBody>
          </p:sp>
          <p:sp>
            <p:nvSpPr>
              <p:cNvPr id="6212" name="Line 68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40458C"/>
                  </a:solidFill>
                  <a:latin typeface="Tahoma"/>
                </a:endParaRPr>
              </a:p>
            </p:txBody>
          </p:sp>
          <p:sp>
            <p:nvSpPr>
              <p:cNvPr id="6213" name="Arc 69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40458C"/>
                  </a:solidFill>
                  <a:latin typeface="Tahoma"/>
                </a:endParaRPr>
              </a:p>
            </p:txBody>
          </p:sp>
        </p:grpSp>
      </p:grpSp>
      <p:sp>
        <p:nvSpPr>
          <p:cNvPr id="6201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202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215" name="Rectangle 7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9F3A0112-B57F-4DD0-9969-44F635FA0C9C}" type="datetimeFigureOut">
              <a:rPr lang="ru-RU" smtClean="0">
                <a:solidFill>
                  <a:srgbClr val="40458C"/>
                </a:solidFill>
              </a:rPr>
              <a:pPr/>
              <a:t>29.01.2012</a:t>
            </a:fld>
            <a:endParaRPr lang="ru-RU">
              <a:solidFill>
                <a:srgbClr val="40458C"/>
              </a:solidFill>
            </a:endParaRPr>
          </a:p>
        </p:txBody>
      </p:sp>
      <p:sp>
        <p:nvSpPr>
          <p:cNvPr id="6216" name="Rectangle 7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0458C"/>
              </a:solidFill>
            </a:endParaRPr>
          </a:p>
        </p:txBody>
      </p:sp>
      <p:sp>
        <p:nvSpPr>
          <p:cNvPr id="6217" name="Rectangle 7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C7544C0-5954-4AD2-B5F4-6BE1B2B76F8B}" type="slidenum">
              <a:rPr lang="ru-RU" smtClean="0">
                <a:solidFill>
                  <a:srgbClr val="40458C"/>
                </a:solidFill>
              </a:rPr>
              <a:pPr/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7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3A0112-B57F-4DD0-9969-44F635FA0C9C}" type="datetimeFigureOut">
              <a:rPr lang="ru-RU" smtClean="0">
                <a:solidFill>
                  <a:srgbClr val="40458C"/>
                </a:solidFill>
              </a:rPr>
              <a:pPr/>
              <a:t>29.01.2012</a:t>
            </a:fld>
            <a:endParaRPr lang="ru-RU">
              <a:solidFill>
                <a:srgbClr val="40458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0458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544C0-5954-4AD2-B5F4-6BE1B2B76F8B}" type="slidenum">
              <a:rPr lang="ru-RU" smtClean="0">
                <a:solidFill>
                  <a:srgbClr val="40458C"/>
                </a:solidFill>
              </a:rPr>
              <a:pPr/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2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3A0112-B57F-4DD0-9969-44F635FA0C9C}" type="datetimeFigureOut">
              <a:rPr lang="ru-RU" smtClean="0">
                <a:solidFill>
                  <a:srgbClr val="40458C"/>
                </a:solidFill>
              </a:rPr>
              <a:pPr/>
              <a:t>29.01.2012</a:t>
            </a:fld>
            <a:endParaRPr lang="ru-RU">
              <a:solidFill>
                <a:srgbClr val="40458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0458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544C0-5954-4AD2-B5F4-6BE1B2B76F8B}" type="slidenum">
              <a:rPr lang="ru-RU" smtClean="0">
                <a:solidFill>
                  <a:srgbClr val="40458C"/>
                </a:solidFill>
              </a:rPr>
              <a:pPr/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3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3A0112-B57F-4DD0-9969-44F635FA0C9C}" type="datetimeFigureOut">
              <a:rPr lang="ru-RU" smtClean="0">
                <a:solidFill>
                  <a:srgbClr val="40458C"/>
                </a:solidFill>
              </a:rPr>
              <a:pPr/>
              <a:t>29.01.2012</a:t>
            </a:fld>
            <a:endParaRPr lang="ru-RU">
              <a:solidFill>
                <a:srgbClr val="40458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0458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544C0-5954-4AD2-B5F4-6BE1B2B76F8B}" type="slidenum">
              <a:rPr lang="ru-RU" smtClean="0">
                <a:solidFill>
                  <a:srgbClr val="40458C"/>
                </a:solidFill>
              </a:rPr>
              <a:pPr/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3A0112-B57F-4DD0-9969-44F635FA0C9C}" type="datetimeFigureOut">
              <a:rPr lang="ru-RU" smtClean="0">
                <a:solidFill>
                  <a:srgbClr val="40458C"/>
                </a:solidFill>
              </a:rPr>
              <a:pPr/>
              <a:t>29.01.2012</a:t>
            </a:fld>
            <a:endParaRPr lang="ru-RU">
              <a:solidFill>
                <a:srgbClr val="40458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0458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544C0-5954-4AD2-B5F4-6BE1B2B76F8B}" type="slidenum">
              <a:rPr lang="ru-RU" smtClean="0">
                <a:solidFill>
                  <a:srgbClr val="40458C"/>
                </a:solidFill>
              </a:rPr>
              <a:pPr/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4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3A0112-B57F-4DD0-9969-44F635FA0C9C}" type="datetimeFigureOut">
              <a:rPr lang="ru-RU" smtClean="0">
                <a:solidFill>
                  <a:srgbClr val="40458C"/>
                </a:solidFill>
              </a:rPr>
              <a:pPr/>
              <a:t>29.01.2012</a:t>
            </a:fld>
            <a:endParaRPr lang="ru-RU">
              <a:solidFill>
                <a:srgbClr val="40458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0458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544C0-5954-4AD2-B5F4-6BE1B2B76F8B}" type="slidenum">
              <a:rPr lang="ru-RU" smtClean="0">
                <a:solidFill>
                  <a:srgbClr val="40458C"/>
                </a:solidFill>
              </a:rPr>
              <a:pPr/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6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3A0112-B57F-4DD0-9969-44F635FA0C9C}" type="datetimeFigureOut">
              <a:rPr lang="ru-RU" smtClean="0">
                <a:solidFill>
                  <a:srgbClr val="40458C"/>
                </a:solidFill>
              </a:rPr>
              <a:pPr/>
              <a:t>29.01.2012</a:t>
            </a:fld>
            <a:endParaRPr lang="ru-RU">
              <a:solidFill>
                <a:srgbClr val="40458C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0458C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544C0-5954-4AD2-B5F4-6BE1B2B76F8B}" type="slidenum">
              <a:rPr lang="ru-RU" smtClean="0">
                <a:solidFill>
                  <a:srgbClr val="40458C"/>
                </a:solidFill>
              </a:rPr>
              <a:pPr/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34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3A0112-B57F-4DD0-9969-44F635FA0C9C}" type="datetimeFigureOut">
              <a:rPr lang="ru-RU" smtClean="0">
                <a:solidFill>
                  <a:srgbClr val="40458C"/>
                </a:solidFill>
              </a:rPr>
              <a:pPr/>
              <a:t>29.01.2012</a:t>
            </a:fld>
            <a:endParaRPr lang="ru-RU">
              <a:solidFill>
                <a:srgbClr val="40458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0458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544C0-5954-4AD2-B5F4-6BE1B2B76F8B}" type="slidenum">
              <a:rPr lang="ru-RU" smtClean="0">
                <a:solidFill>
                  <a:srgbClr val="40458C"/>
                </a:solidFill>
              </a:rPr>
              <a:pPr/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0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3A0112-B57F-4DD0-9969-44F635FA0C9C}" type="datetimeFigureOut">
              <a:rPr lang="ru-RU" smtClean="0">
                <a:solidFill>
                  <a:srgbClr val="40458C"/>
                </a:solidFill>
              </a:rPr>
              <a:pPr/>
              <a:t>29.01.2012</a:t>
            </a:fld>
            <a:endParaRPr lang="ru-RU">
              <a:solidFill>
                <a:srgbClr val="40458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0458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544C0-5954-4AD2-B5F4-6BE1B2B76F8B}" type="slidenum">
              <a:rPr lang="ru-RU" smtClean="0">
                <a:solidFill>
                  <a:srgbClr val="40458C"/>
                </a:solidFill>
              </a:rPr>
              <a:pPr/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3A0112-B57F-4DD0-9969-44F635FA0C9C}" type="datetimeFigureOut">
              <a:rPr lang="ru-RU" smtClean="0">
                <a:solidFill>
                  <a:srgbClr val="40458C"/>
                </a:solidFill>
              </a:rPr>
              <a:pPr/>
              <a:t>29.01.2012</a:t>
            </a:fld>
            <a:endParaRPr lang="ru-RU">
              <a:solidFill>
                <a:srgbClr val="40458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0458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544C0-5954-4AD2-B5F4-6BE1B2B76F8B}" type="slidenum">
              <a:rPr lang="ru-RU" smtClean="0">
                <a:solidFill>
                  <a:srgbClr val="40458C"/>
                </a:solidFill>
              </a:rPr>
              <a:pPr/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5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3A0112-B57F-4DD0-9969-44F635FA0C9C}" type="datetimeFigureOut">
              <a:rPr lang="ru-RU" smtClean="0">
                <a:solidFill>
                  <a:srgbClr val="40458C"/>
                </a:solidFill>
              </a:rPr>
              <a:pPr/>
              <a:t>29.01.2012</a:t>
            </a:fld>
            <a:endParaRPr lang="ru-RU">
              <a:solidFill>
                <a:srgbClr val="40458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0458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544C0-5954-4AD2-B5F4-6BE1B2B76F8B}" type="slidenum">
              <a:rPr lang="ru-RU" smtClean="0">
                <a:solidFill>
                  <a:srgbClr val="40458C"/>
                </a:solidFill>
              </a:rPr>
              <a:pPr/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9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2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3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35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39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40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4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</p:grpSp>
          <p:grpSp>
            <p:nvGrpSpPr>
              <p:cNvPr id="5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53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54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58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59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60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61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62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63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64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65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66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67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68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69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70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71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72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73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74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75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76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77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78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79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  <p:sp>
              <p:nvSpPr>
                <p:cNvPr id="1080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>
                    <a:solidFill>
                      <a:srgbClr val="40458C"/>
                    </a:solidFill>
                    <a:latin typeface="Tahoma"/>
                  </a:endParaRPr>
                </a:p>
              </p:txBody>
            </p:sp>
          </p:grpSp>
        </p:grpSp>
        <p:sp>
          <p:nvSpPr>
            <p:cNvPr id="1081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40458C"/>
                </a:solidFill>
                <a:latin typeface="Tahoma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40458C"/>
                </a:solidFill>
                <a:latin typeface="Tahoma"/>
              </a:endParaRPr>
            </a:p>
          </p:txBody>
        </p:sp>
        <p:grpSp>
          <p:nvGrpSpPr>
            <p:cNvPr id="6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84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40458C"/>
                  </a:solidFill>
                  <a:latin typeface="Tahoma"/>
                </a:endParaRPr>
              </a:p>
            </p:txBody>
          </p:sp>
          <p:sp>
            <p:nvSpPr>
              <p:cNvPr id="1085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40458C"/>
                  </a:solidFill>
                  <a:latin typeface="Tahoma"/>
                </a:endParaRPr>
              </a:p>
            </p:txBody>
          </p:sp>
          <p:sp>
            <p:nvSpPr>
              <p:cNvPr id="1086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40458C"/>
                  </a:solidFill>
                  <a:latin typeface="Tahoma"/>
                </a:endParaRPr>
              </a:p>
            </p:txBody>
          </p:sp>
        </p:grpSp>
      </p:grpSp>
      <p:sp>
        <p:nvSpPr>
          <p:cNvPr id="108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8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3A0112-B57F-4DD0-9969-44F635FA0C9C}" type="datetimeFigureOut">
              <a:rPr lang="ru-RU" smtClean="0">
                <a:solidFill>
                  <a:srgbClr val="40458C"/>
                </a:solidFill>
                <a:latin typeface="Tahom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29.01.2012</a:t>
            </a:fld>
            <a:endParaRPr lang="ru-RU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7544C0-5954-4AD2-B5F4-6BE1B2B76F8B}" type="slidenum">
              <a:rPr lang="ru-RU" smtClean="0">
                <a:solidFill>
                  <a:srgbClr val="40458C"/>
                </a:solidFill>
                <a:latin typeface="Tahom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40458C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9699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0715" y="476672"/>
            <a:ext cx="7772400" cy="109537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Треугольником</a:t>
            </a:r>
            <a:r>
              <a:rPr lang="ru-RU" dirty="0" smtClean="0"/>
              <a:t> называется фигура, состоящая из трех точек, не лежащих на одной прямой, трех отрезков, соединяющих эти точки, а также части плоскости, ограниченной этими отрезками.</a:t>
            </a:r>
            <a:endParaRPr lang="ru-RU" dirty="0"/>
          </a:p>
        </p:txBody>
      </p:sp>
      <p:sp>
        <p:nvSpPr>
          <p:cNvPr id="5" name="Прямоугольный треугольник 4"/>
          <p:cNvSpPr/>
          <p:nvPr/>
        </p:nvSpPr>
        <p:spPr bwMode="auto">
          <a:xfrm rot="19526470">
            <a:off x="2756708" y="2637861"/>
            <a:ext cx="4357718" cy="2571768"/>
          </a:xfrm>
          <a:prstGeom prst="rtTriangle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2400" smtClean="0">
              <a:solidFill>
                <a:srgbClr val="40458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90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476672"/>
            <a:ext cx="7772400" cy="4305312"/>
          </a:xfrm>
        </p:spPr>
        <p:txBody>
          <a:bodyPr/>
          <a:lstStyle/>
          <a:p>
            <a:r>
              <a:rPr lang="ru-RU" dirty="0" smtClean="0"/>
              <a:t>Угол, смежный с внутренним углом треугольника, называется его </a:t>
            </a:r>
            <a:r>
              <a:rPr lang="ru-RU" dirty="0" smtClean="0">
                <a:solidFill>
                  <a:srgbClr val="FF0000"/>
                </a:solidFill>
              </a:rPr>
              <a:t>внешним углом</a:t>
            </a:r>
            <a:r>
              <a:rPr lang="ru-RU" dirty="0" smtClean="0"/>
              <a:t>.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195736" y="1340768"/>
            <a:ext cx="5051143" cy="3947549"/>
            <a:chOff x="1806872" y="2289339"/>
            <a:chExt cx="5051143" cy="3947549"/>
          </a:xfrm>
        </p:grpSpPr>
        <p:sp>
          <p:nvSpPr>
            <p:cNvPr id="4" name="Прямоугольный треугольник 3"/>
            <p:cNvSpPr/>
            <p:nvPr/>
          </p:nvSpPr>
          <p:spPr bwMode="auto">
            <a:xfrm rot="19526470">
              <a:off x="1806872" y="2289339"/>
              <a:ext cx="2386985" cy="3587012"/>
            </a:xfrm>
            <a:prstGeom prst="rt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sz="2400" smtClean="0">
                <a:solidFill>
                  <a:srgbClr val="40458C"/>
                </a:solidFill>
                <a:latin typeface="Tahoma" pitchFamily="34" charset="0"/>
              </a:endParaRPr>
            </a:p>
          </p:txBody>
        </p:sp>
        <p:cxnSp>
          <p:nvCxnSpPr>
            <p:cNvPr id="6" name="Прямая соединительная линия 5"/>
            <p:cNvCxnSpPr>
              <a:stCxn id="4" idx="2"/>
            </p:cNvCxnSpPr>
            <p:nvPr/>
          </p:nvCxnSpPr>
          <p:spPr bwMode="auto">
            <a:xfrm rot="5400000" flipH="1" flipV="1">
              <a:off x="3613922" y="2992794"/>
              <a:ext cx="2665012" cy="38231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00535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98106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Свойство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43050"/>
            <a:ext cx="7772400" cy="4114800"/>
          </a:xfrm>
        </p:spPr>
        <p:txBody>
          <a:bodyPr/>
          <a:lstStyle/>
          <a:p>
            <a:r>
              <a:rPr lang="ru-RU" dirty="0" smtClean="0"/>
              <a:t>Внешний угол треугольника равен сумме двух внутренних углов, с ним не смежных.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643174" y="2500306"/>
            <a:ext cx="5051143" cy="3947549"/>
            <a:chOff x="1806872" y="2289339"/>
            <a:chExt cx="5051143" cy="3947549"/>
          </a:xfrm>
        </p:grpSpPr>
        <p:sp>
          <p:nvSpPr>
            <p:cNvPr id="5" name="Прямоугольный треугольник 4"/>
            <p:cNvSpPr/>
            <p:nvPr/>
          </p:nvSpPr>
          <p:spPr bwMode="auto">
            <a:xfrm rot="19526470">
              <a:off x="1806872" y="2289339"/>
              <a:ext cx="2386985" cy="3587012"/>
            </a:xfrm>
            <a:prstGeom prst="rt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sz="2400" smtClean="0">
                <a:solidFill>
                  <a:srgbClr val="40458C"/>
                </a:solidFill>
                <a:latin typeface="Tahoma" pitchFamily="34" charset="0"/>
              </a:endParaRPr>
            </a:p>
          </p:txBody>
        </p:sp>
        <p:cxnSp>
          <p:nvCxnSpPr>
            <p:cNvPr id="6" name="Прямая соединительная линия 5"/>
            <p:cNvCxnSpPr>
              <a:stCxn id="5" idx="2"/>
            </p:cNvCxnSpPr>
            <p:nvPr/>
          </p:nvCxnSpPr>
          <p:spPr bwMode="auto">
            <a:xfrm rot="5400000" flipH="1" flipV="1">
              <a:off x="3613922" y="2992794"/>
              <a:ext cx="2665012" cy="38231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20091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88"/>
            <a:ext cx="4391881" cy="613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tregougCDRcur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"/>
          <a:stretch>
            <a:fillRect/>
          </a:stretch>
        </p:blipFill>
        <p:spPr bwMode="auto">
          <a:xfrm>
            <a:off x="4644008" y="260648"/>
            <a:ext cx="4208769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29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egougCDRcurv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2"/>
          <a:stretch>
            <a:fillRect/>
          </a:stretch>
        </p:blipFill>
        <p:spPr bwMode="auto">
          <a:xfrm>
            <a:off x="107504" y="277467"/>
            <a:ext cx="4362965" cy="611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544" y="276757"/>
            <a:ext cx="4375856" cy="611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843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0962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Элементы треугольника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43050"/>
            <a:ext cx="7772400" cy="1738314"/>
          </a:xfrm>
        </p:spPr>
        <p:txBody>
          <a:bodyPr/>
          <a:lstStyle/>
          <a:p>
            <a:r>
              <a:rPr lang="ru-RU" dirty="0" smtClean="0"/>
              <a:t>Вершины – </a:t>
            </a:r>
          </a:p>
          <a:p>
            <a:r>
              <a:rPr lang="ru-RU" dirty="0" smtClean="0"/>
              <a:t>Стороны – </a:t>
            </a:r>
          </a:p>
          <a:p>
            <a:r>
              <a:rPr lang="ru-RU" dirty="0" smtClean="0"/>
              <a:t>Углы -</a:t>
            </a:r>
            <a:endParaRPr lang="ru-RU" dirty="0"/>
          </a:p>
        </p:txBody>
      </p:sp>
      <p:sp>
        <p:nvSpPr>
          <p:cNvPr id="5" name="Прямоугольный треугольник 4"/>
          <p:cNvSpPr/>
          <p:nvPr/>
        </p:nvSpPr>
        <p:spPr bwMode="auto">
          <a:xfrm rot="17843820">
            <a:off x="2983506" y="1429809"/>
            <a:ext cx="4518123" cy="3192026"/>
          </a:xfrm>
          <a:prstGeom prst="rtTriangle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2400" smtClean="0">
              <a:solidFill>
                <a:srgbClr val="40458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573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980728"/>
            <a:ext cx="7772400" cy="325070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Медианой треугольника </a:t>
            </a:r>
            <a:r>
              <a:rPr lang="ru-RU" dirty="0" smtClean="0"/>
              <a:t>называется отрезок, соединяющий его вершину с серединой противоположной стороны</a:t>
            </a:r>
            <a:endParaRPr lang="ru-RU" dirty="0"/>
          </a:p>
        </p:txBody>
      </p:sp>
      <p:sp>
        <p:nvSpPr>
          <p:cNvPr id="4" name="Прямоугольный треугольник 3"/>
          <p:cNvSpPr/>
          <p:nvPr/>
        </p:nvSpPr>
        <p:spPr bwMode="auto">
          <a:xfrm rot="8888810">
            <a:off x="2207845" y="3956602"/>
            <a:ext cx="4357718" cy="2571768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2400" smtClean="0">
              <a:solidFill>
                <a:srgbClr val="40458C"/>
              </a:solidFill>
              <a:latin typeface="Tahoma" pitchFamily="34" charset="0"/>
            </a:endParaRPr>
          </a:p>
        </p:txBody>
      </p:sp>
      <p:cxnSp>
        <p:nvCxnSpPr>
          <p:cNvPr id="6" name="Прямая соединительная линия 5"/>
          <p:cNvCxnSpPr>
            <a:stCxn id="4" idx="2"/>
            <a:endCxn id="4" idx="5"/>
          </p:cNvCxnSpPr>
          <p:nvPr/>
        </p:nvCxnSpPr>
        <p:spPr bwMode="auto">
          <a:xfrm flipH="1">
            <a:off x="4386704" y="3000372"/>
            <a:ext cx="1172112" cy="224211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Прямая соединительная линия 7"/>
          <p:cNvCxnSpPr/>
          <p:nvPr/>
        </p:nvCxnSpPr>
        <p:spPr bwMode="auto">
          <a:xfrm>
            <a:off x="3347864" y="5157192"/>
            <a:ext cx="0" cy="2160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 bwMode="auto">
          <a:xfrm>
            <a:off x="5724128" y="5085184"/>
            <a:ext cx="0" cy="2160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452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8674" y="404664"/>
            <a:ext cx="7772400" cy="41148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Биссектрисой  треугольника </a:t>
            </a:r>
            <a:r>
              <a:rPr lang="ru-RU" dirty="0" smtClean="0"/>
              <a:t>называется отрезок биссектрисы угла, соединяющий вершину с точкой на противолежащей стороне  (</a:t>
            </a:r>
            <a:r>
              <a:rPr lang="ru-RU" i="1" dirty="0" smtClean="0">
                <a:solidFill>
                  <a:srgbClr val="FF0000"/>
                </a:solidFill>
              </a:rPr>
              <a:t>биссектриса угла </a:t>
            </a:r>
            <a:r>
              <a:rPr lang="ru-RU" dirty="0" smtClean="0"/>
              <a:t>– луч, исходящий из его вершины и делящий угол пополам)</a:t>
            </a:r>
            <a:endParaRPr lang="ru-RU" dirty="0"/>
          </a:p>
        </p:txBody>
      </p:sp>
      <p:sp>
        <p:nvSpPr>
          <p:cNvPr id="4" name="Прямоугольный треугольник 3"/>
          <p:cNvSpPr/>
          <p:nvPr/>
        </p:nvSpPr>
        <p:spPr bwMode="auto">
          <a:xfrm rot="8888810">
            <a:off x="2207844" y="4745270"/>
            <a:ext cx="4357718" cy="2571768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2400" smtClean="0">
              <a:solidFill>
                <a:srgbClr val="40458C"/>
              </a:solidFill>
              <a:latin typeface="Tahoma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 rot="16200000" flipH="1" flipV="1">
            <a:off x="4029556" y="4474359"/>
            <a:ext cx="2214577" cy="8439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Дуга 6"/>
          <p:cNvSpPr/>
          <p:nvPr/>
        </p:nvSpPr>
        <p:spPr bwMode="auto">
          <a:xfrm rot="11252175">
            <a:off x="5148590" y="3502940"/>
            <a:ext cx="698783" cy="675240"/>
          </a:xfrm>
          <a:prstGeom prst="arc">
            <a:avLst>
              <a:gd name="adj1" fmla="val 16727770"/>
              <a:gd name="adj2" fmla="val 1921036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74629">
            <a:off x="5369901" y="3863244"/>
            <a:ext cx="34629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734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818406"/>
            <a:ext cx="7772400" cy="41148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Высотой треугольника </a:t>
            </a:r>
            <a:r>
              <a:rPr lang="ru-RU" dirty="0" smtClean="0"/>
              <a:t>называется перпендикуляр, опущенный из вершины треугольника на противоположную сторону</a:t>
            </a:r>
            <a:endParaRPr lang="ru-RU" dirty="0"/>
          </a:p>
        </p:txBody>
      </p:sp>
      <p:sp>
        <p:nvSpPr>
          <p:cNvPr id="4" name="Прямоугольный треугольник 3"/>
          <p:cNvSpPr/>
          <p:nvPr/>
        </p:nvSpPr>
        <p:spPr bwMode="auto">
          <a:xfrm rot="8888810">
            <a:off x="2207845" y="3956603"/>
            <a:ext cx="4357718" cy="2571768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2400" smtClean="0">
              <a:solidFill>
                <a:srgbClr val="40458C"/>
              </a:solidFill>
              <a:latin typeface="Tahoma" pitchFamily="34" charset="0"/>
            </a:endParaRPr>
          </a:p>
        </p:txBody>
      </p:sp>
      <p:cxnSp>
        <p:nvCxnSpPr>
          <p:cNvPr id="6" name="Прямая соединительная линия 5"/>
          <p:cNvCxnSpPr>
            <a:stCxn id="4" idx="2"/>
          </p:cNvCxnSpPr>
          <p:nvPr/>
        </p:nvCxnSpPr>
        <p:spPr bwMode="auto">
          <a:xfrm rot="16200000" flipH="1" flipV="1">
            <a:off x="4422466" y="4078600"/>
            <a:ext cx="2214577" cy="5812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Прямоугольник 6"/>
          <p:cNvSpPr/>
          <p:nvPr/>
        </p:nvSpPr>
        <p:spPr bwMode="auto">
          <a:xfrm>
            <a:off x="5500693" y="4941168"/>
            <a:ext cx="223435" cy="27378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89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6"/>
            <a:ext cx="7772400" cy="109537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Периметром треугольника </a:t>
            </a:r>
            <a:r>
              <a:rPr lang="ru-RU" dirty="0" smtClean="0"/>
              <a:t>называется сумма длин всех его сторон</a:t>
            </a:r>
            <a:endParaRPr lang="ru-RU" dirty="0"/>
          </a:p>
        </p:txBody>
      </p:sp>
      <p:sp>
        <p:nvSpPr>
          <p:cNvPr id="5" name="Прямоугольный треугольник 4"/>
          <p:cNvSpPr/>
          <p:nvPr/>
        </p:nvSpPr>
        <p:spPr bwMode="auto">
          <a:xfrm rot="19526470">
            <a:off x="3146523" y="1053233"/>
            <a:ext cx="2386985" cy="3587012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2400" smtClean="0">
              <a:solidFill>
                <a:srgbClr val="40458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38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184"/>
          </a:xfrm>
        </p:spPr>
        <p:txBody>
          <a:bodyPr/>
          <a:lstStyle/>
          <a:p>
            <a:r>
              <a:rPr lang="ru-RU" dirty="0" smtClean="0"/>
              <a:t>Виды треугольников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643050"/>
            <a:ext cx="7772400" cy="4376750"/>
          </a:xfrm>
        </p:spPr>
        <p:txBody>
          <a:bodyPr/>
          <a:lstStyle/>
          <a:p>
            <a:r>
              <a:rPr lang="ru-RU" dirty="0" smtClean="0"/>
              <a:t>По длине его сторон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 bwMode="auto">
          <a:xfrm>
            <a:off x="5715008" y="2071678"/>
            <a:ext cx="2928958" cy="2357454"/>
          </a:xfrm>
          <a:prstGeom prst="triangl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2400" smtClean="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 bwMode="auto">
          <a:xfrm>
            <a:off x="4143372" y="3500438"/>
            <a:ext cx="1643074" cy="278608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2400" smtClean="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 bwMode="auto">
          <a:xfrm rot="7152333">
            <a:off x="1449643" y="2813635"/>
            <a:ext cx="1744090" cy="3038350"/>
          </a:xfrm>
          <a:prstGeom prst="rtTriangle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2400" smtClean="0">
              <a:solidFill>
                <a:srgbClr val="40458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6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184"/>
          </a:xfrm>
        </p:spPr>
        <p:txBody>
          <a:bodyPr/>
          <a:lstStyle/>
          <a:p>
            <a:r>
              <a:rPr lang="ru-RU" dirty="0" smtClean="0"/>
              <a:t>Виды треугольников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571612"/>
            <a:ext cx="7772400" cy="4376750"/>
          </a:xfrm>
        </p:spPr>
        <p:txBody>
          <a:bodyPr/>
          <a:lstStyle/>
          <a:p>
            <a:r>
              <a:rPr lang="ru-RU" dirty="0" smtClean="0"/>
              <a:t>По величине углов</a:t>
            </a:r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 bwMode="auto">
          <a:xfrm rot="15444738">
            <a:off x="5323680" y="1898699"/>
            <a:ext cx="1803022" cy="2692406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2400" smtClean="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 bwMode="auto">
          <a:xfrm>
            <a:off x="1857356" y="2500306"/>
            <a:ext cx="2143140" cy="2428892"/>
          </a:xfrm>
          <a:prstGeom prst="rtTriangle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2400" smtClean="0">
              <a:solidFill>
                <a:srgbClr val="40458C"/>
              </a:solidFill>
              <a:latin typeface="Tahoma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357554" y="4429132"/>
            <a:ext cx="5429288" cy="1428760"/>
            <a:chOff x="3214678" y="4500570"/>
            <a:chExt cx="5429288" cy="1428760"/>
          </a:xfrm>
          <a:blipFill>
            <a:blip r:embed="rId2"/>
            <a:tile tx="0" ty="0" sx="100000" sy="100000" flip="none" algn="tl"/>
          </a:blipFill>
        </p:grpSpPr>
        <p:sp>
          <p:nvSpPr>
            <p:cNvPr id="7" name="Прямоугольный треугольник 6"/>
            <p:cNvSpPr/>
            <p:nvPr/>
          </p:nvSpPr>
          <p:spPr bwMode="auto">
            <a:xfrm>
              <a:off x="6286512" y="4500570"/>
              <a:ext cx="2357454" cy="1428760"/>
            </a:xfrm>
            <a:prstGeom prst="rtTriangl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sz="2400" smtClean="0">
                <a:solidFill>
                  <a:srgbClr val="40458C"/>
                </a:solidFill>
                <a:latin typeface="Tahoma" pitchFamily="34" charset="0"/>
              </a:endParaRPr>
            </a:p>
          </p:txBody>
        </p:sp>
        <p:sp>
          <p:nvSpPr>
            <p:cNvPr id="8" name="Прямоугольный треугольник 7"/>
            <p:cNvSpPr/>
            <p:nvPr/>
          </p:nvSpPr>
          <p:spPr bwMode="auto">
            <a:xfrm>
              <a:off x="3214678" y="4500570"/>
              <a:ext cx="3071834" cy="1428760"/>
            </a:xfrm>
            <a:prstGeom prst="rtTriangl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21301094" lon="10801134" rev="21573797"/>
              </a:camera>
              <a:lightRig rig="threePt" dir="t"/>
            </a:scene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sz="2400" smtClean="0">
                <a:solidFill>
                  <a:srgbClr val="40458C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274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76674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Теорема.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500174"/>
            <a:ext cx="6681806" cy="1285884"/>
          </a:xfrm>
        </p:spPr>
        <p:txBody>
          <a:bodyPr/>
          <a:lstStyle/>
          <a:p>
            <a:r>
              <a:rPr lang="ru-RU" dirty="0" smtClean="0"/>
              <a:t>Сумма внутренних углов треугольника равна 180</a:t>
            </a:r>
            <a:r>
              <a:rPr lang="ru-RU" baseline="30000" dirty="0" smtClean="0"/>
              <a:t>0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ый треугольник 3"/>
          <p:cNvSpPr/>
          <p:nvPr/>
        </p:nvSpPr>
        <p:spPr bwMode="auto">
          <a:xfrm rot="19526470">
            <a:off x="1817182" y="1773312"/>
            <a:ext cx="2386985" cy="3587012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2400" smtClean="0">
              <a:solidFill>
                <a:srgbClr val="40458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866430"/>
      </p:ext>
    </p:extLst>
  </p:cSld>
  <p:clrMapOvr>
    <a:masterClrMapping/>
  </p:clrMapOvr>
</p:sld>
</file>

<file path=ppt/theme/theme1.xml><?xml version="1.0" encoding="utf-8"?>
<a:theme xmlns:a="http://schemas.openxmlformats.org/drawingml/2006/main" name="Эскиз">
  <a:themeElements>
    <a:clrScheme name="Эскиз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Эски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Эскиз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9">
        <a:dk1>
          <a:srgbClr val="B2B2B2"/>
        </a:dk1>
        <a:lt1>
          <a:srgbClr val="CCFFFF"/>
        </a:lt1>
        <a:dk2>
          <a:srgbClr val="006699"/>
        </a:dk2>
        <a:lt2>
          <a:srgbClr val="FFFF66"/>
        </a:lt2>
        <a:accent1>
          <a:srgbClr val="7AC9EC"/>
        </a:accent1>
        <a:accent2>
          <a:srgbClr val="168D9A"/>
        </a:accent2>
        <a:accent3>
          <a:srgbClr val="AAB8CA"/>
        </a:accent3>
        <a:accent4>
          <a:srgbClr val="AEDADA"/>
        </a:accent4>
        <a:accent5>
          <a:srgbClr val="BEE1F4"/>
        </a:accent5>
        <a:accent6>
          <a:srgbClr val="137F8B"/>
        </a:accent6>
        <a:hlink>
          <a:srgbClr val="66FFFF"/>
        </a:hlink>
        <a:folHlink>
          <a:srgbClr val="1A647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10">
        <a:dk1>
          <a:srgbClr val="6600CC"/>
        </a:dk1>
        <a:lt1>
          <a:srgbClr val="FF99CC"/>
        </a:lt1>
        <a:dk2>
          <a:srgbClr val="996633"/>
        </a:dk2>
        <a:lt2>
          <a:srgbClr val="B2B2B2"/>
        </a:lt2>
        <a:accent1>
          <a:srgbClr val="8A54C0"/>
        </a:accent1>
        <a:accent2>
          <a:srgbClr val="A22E94"/>
        </a:accent2>
        <a:accent3>
          <a:srgbClr val="FFCAE2"/>
        </a:accent3>
        <a:accent4>
          <a:srgbClr val="5600AE"/>
        </a:accent4>
        <a:accent5>
          <a:srgbClr val="C4B3DC"/>
        </a:accent5>
        <a:accent6>
          <a:srgbClr val="922986"/>
        </a:accent6>
        <a:hlink>
          <a:srgbClr val="CC00CC"/>
        </a:hlink>
        <a:folHlink>
          <a:srgbClr val="CB54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135</TotalTime>
  <Words>148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Эскиз</vt:lpstr>
      <vt:lpstr>Презентация PowerPoint</vt:lpstr>
      <vt:lpstr>Элементы треугольника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треугольников</vt:lpstr>
      <vt:lpstr>Виды треугольников</vt:lpstr>
      <vt:lpstr>Теорема.</vt:lpstr>
      <vt:lpstr>Презентация PowerPoint</vt:lpstr>
      <vt:lpstr>Свойство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Образец подписи  рабочей тетради</dc:title>
  <dc:creator>Мама</dc:creator>
  <cp:lastModifiedBy>FAMILY</cp:lastModifiedBy>
  <cp:revision>22</cp:revision>
  <dcterms:created xsi:type="dcterms:W3CDTF">2009-09-01T17:01:41Z</dcterms:created>
  <dcterms:modified xsi:type="dcterms:W3CDTF">2012-01-29T04:23:26Z</dcterms:modified>
</cp:coreProperties>
</file>